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2" r:id="rId4"/>
    <p:sldId id="257" r:id="rId5"/>
    <p:sldId id="263" r:id="rId6"/>
    <p:sldId id="264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sigtssektion" id="{A281F168-C4A4-5145-A0FE-8BE984C2741B}">
          <p14:sldIdLst>
            <p14:sldId id="256"/>
          </p14:sldIdLst>
        </p14:section>
        <p14:section name="Afsnit 1" id="{5E4988F1-9519-6541-8A69-605F22F25C92}">
          <p14:sldIdLst>
            <p14:sldId id="259"/>
            <p14:sldId id="262"/>
            <p14:sldId id="257"/>
            <p14:sldId id="263"/>
            <p14:sldId id="264"/>
            <p14:sldId id="258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ette Torngaard" initials="HT" lastIdx="1" clrIdx="0">
    <p:extLst>
      <p:ext uri="{19B8F6BF-5375-455C-9EA6-DF929625EA0E}">
        <p15:presenceInfo xmlns:p15="http://schemas.microsoft.com/office/powerpoint/2012/main" userId="S::henriette@th-m.dk::89c8b4be-2e74-41b9-957e-ce3fd00542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51"/>
    <p:restoredTop sz="94762"/>
  </p:normalViewPr>
  <p:slideViewPr>
    <p:cSldViewPr snapToGrid="0" snapToObjects="1">
      <p:cViewPr varScale="1">
        <p:scale>
          <a:sx n="77" d="100"/>
          <a:sy n="77" d="100"/>
        </p:scale>
        <p:origin x="21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430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A81517F-BAF3-634D-A293-55DBF72A0E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DFD0208-F3E1-F648-82D7-8698EBC68C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BA4D-ED9E-B249-AEF7-967E5E3E194C}" type="datetimeFigureOut">
              <a:rPr lang="da-DK" smtClean="0"/>
              <a:t>29-04-2022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189211C-80C4-004E-BD9E-EFECF48A64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992E643-D193-0942-BFA9-11BEB9FF3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1337-E156-9745-9887-041BB4D82E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066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E2EB6-485C-2E40-B85F-FDED4A49436C}" type="datetimeFigureOut">
              <a:rPr lang="da-DK" smtClean="0"/>
              <a:t>29-04-2022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51ABF-6062-FE43-92D7-A4E02FE0C9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984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51ABF-6062-FE43-92D7-A4E02FE0C95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41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Ea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6456" y="325425"/>
            <a:ext cx="11579087" cy="6207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68E295-F229-E842-9708-9FB49411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95" y="2631033"/>
            <a:ext cx="4877294" cy="184324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003851-BE13-724F-B1BF-68D4E4D7E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8456" y="-983411"/>
            <a:ext cx="3950898" cy="39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Ea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A1051338-E884-2F4C-91D9-B47600EE146D}"/>
              </a:ext>
            </a:extLst>
          </p:cNvPr>
          <p:cNvSpPr/>
          <p:nvPr userDrawn="1"/>
        </p:nvSpPr>
        <p:spPr>
          <a:xfrm>
            <a:off x="-871331" y="2408028"/>
            <a:ext cx="13934662" cy="2753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6289EE-2083-164C-9F5A-DADFEB22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92" y="314409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5CC49F-94E3-2846-B753-11652B0FE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3886" y="5403523"/>
            <a:ext cx="882565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99E482-FCD2-3449-9A98-89CC5C738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9951" y="-975625"/>
            <a:ext cx="3939455" cy="393945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7A22F0E5-5C70-1A4D-B637-8D1D0ECCF5DA}"/>
              </a:ext>
            </a:extLst>
          </p:cNvPr>
          <p:cNvSpPr txBox="1"/>
          <p:nvPr userDrawn="1"/>
        </p:nvSpPr>
        <p:spPr>
          <a:xfrm>
            <a:off x="0" y="6513672"/>
            <a:ext cx="1203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>
                <a:solidFill>
                  <a:schemeClr val="accent5"/>
                </a:solidFill>
                <a:latin typeface="+mn-lt"/>
              </a:rPr>
              <a:t>fire-</a:t>
            </a:r>
            <a:r>
              <a:rPr lang="da-DK" sz="1200" b="0" dirty="0" err="1">
                <a:solidFill>
                  <a:schemeClr val="accent5"/>
                </a:solidFill>
                <a:latin typeface="+mn-lt"/>
              </a:rPr>
              <a:t>eater.com</a:t>
            </a:r>
            <a:endParaRPr lang="da-DK" sz="1200" b="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58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Ea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grøn&#10;&#10;Automatisk genereret beskrivelse">
            <a:extLst>
              <a:ext uri="{FF2B5EF4-FFF2-40B4-BE49-F238E27FC236}">
                <a16:creationId xmlns:a16="http://schemas.microsoft.com/office/drawing/2014/main" id="{CEEDA1AA-E1D2-B34D-BA4F-1CE4636201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00" b="19370"/>
          <a:stretch/>
        </p:blipFill>
        <p:spPr>
          <a:xfrm>
            <a:off x="306455" y="316799"/>
            <a:ext cx="11556000" cy="622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6456" y="325425"/>
            <a:ext cx="11579087" cy="62071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8982740-0510-6443-B6F5-AF5980CEC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238" y="4029467"/>
            <a:ext cx="882565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1944AAD-7087-9C49-9DD3-AA27A6E910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8456" y="-983411"/>
            <a:ext cx="3950898" cy="39508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5B49CB-003E-A340-AAB1-E8554452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04" y="319761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01270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Ea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E4B69AD-85A4-4E4C-861E-929B50598A8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683421" y="1720849"/>
            <a:ext cx="4825158" cy="34163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720000">
              <a:lnSpc>
                <a:spcPct val="150000"/>
              </a:lnSpc>
              <a:buSzPct val="20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chemeClr val="accent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200">
                <a:solidFill>
                  <a:schemeClr val="accent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F93A0EF-E629-F248-9BA6-DFD816D4E3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9951" y="-975625"/>
            <a:ext cx="3939455" cy="3939455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F09E2B0-0238-734A-8C8D-2F75164551FF}"/>
              </a:ext>
            </a:extLst>
          </p:cNvPr>
          <p:cNvSpPr txBox="1"/>
          <p:nvPr userDrawn="1"/>
        </p:nvSpPr>
        <p:spPr>
          <a:xfrm>
            <a:off x="0" y="6513672"/>
            <a:ext cx="1203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>
                <a:solidFill>
                  <a:schemeClr val="accent5"/>
                </a:solidFill>
                <a:latin typeface="+mn-lt"/>
              </a:rPr>
              <a:t>fire-</a:t>
            </a:r>
            <a:r>
              <a:rPr lang="da-DK" sz="1200" b="0" dirty="0" err="1">
                <a:solidFill>
                  <a:schemeClr val="accent5"/>
                </a:solidFill>
                <a:latin typeface="+mn-lt"/>
              </a:rPr>
              <a:t>eater.com</a:t>
            </a:r>
            <a:endParaRPr lang="da-DK" sz="1200" b="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94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Ea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C5A0A255-B695-0246-8580-A1F4E6BDCFBF}"/>
              </a:ext>
            </a:extLst>
          </p:cNvPr>
          <p:cNvSpPr/>
          <p:nvPr userDrawn="1"/>
        </p:nvSpPr>
        <p:spPr>
          <a:xfrm>
            <a:off x="-250135" y="325425"/>
            <a:ext cx="4444448" cy="6151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A0C31F-9FAB-CB44-A938-3535FA136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6375" y="4142580"/>
            <a:ext cx="5782572" cy="1768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268AAA-A236-DD4A-96D1-BA031FF6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2222317"/>
            <a:ext cx="3304089" cy="2628242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716AF4A-349D-384A-A5CB-9D3BC9E04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9951" y="-975625"/>
            <a:ext cx="3939455" cy="393945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975582D-2DEC-E146-9A8C-FEFB74F7374D}"/>
              </a:ext>
            </a:extLst>
          </p:cNvPr>
          <p:cNvSpPr txBox="1"/>
          <p:nvPr userDrawn="1"/>
        </p:nvSpPr>
        <p:spPr>
          <a:xfrm>
            <a:off x="0" y="6513672"/>
            <a:ext cx="1203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>
                <a:solidFill>
                  <a:schemeClr val="accent5"/>
                </a:solidFill>
                <a:latin typeface="+mn-lt"/>
              </a:rPr>
              <a:t>fire-</a:t>
            </a:r>
            <a:r>
              <a:rPr lang="da-DK" sz="1200" b="0" dirty="0" err="1">
                <a:solidFill>
                  <a:schemeClr val="accent5"/>
                </a:solidFill>
                <a:latin typeface="+mn-lt"/>
              </a:rPr>
              <a:t>eater.com</a:t>
            </a:r>
            <a:endParaRPr lang="da-DK" sz="1200" b="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03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Ea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C5A0A255-B695-0246-8580-A1F4E6BDCFBF}"/>
              </a:ext>
            </a:extLst>
          </p:cNvPr>
          <p:cNvSpPr/>
          <p:nvPr userDrawn="1"/>
        </p:nvSpPr>
        <p:spPr>
          <a:xfrm>
            <a:off x="-250135" y="325425"/>
            <a:ext cx="4444448" cy="6151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9BB613D-FD89-7F4B-A82A-EED4F3D81235}"/>
              </a:ext>
            </a:extLst>
          </p:cNvPr>
          <p:cNvSpPr txBox="1"/>
          <p:nvPr userDrawn="1"/>
        </p:nvSpPr>
        <p:spPr>
          <a:xfrm>
            <a:off x="0" y="6513672"/>
            <a:ext cx="1203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>
                <a:solidFill>
                  <a:schemeClr val="accent5"/>
                </a:solidFill>
                <a:latin typeface="+mn-lt"/>
              </a:rPr>
              <a:t>fire-</a:t>
            </a:r>
            <a:r>
              <a:rPr lang="da-DK" sz="1200" b="0" dirty="0" err="1">
                <a:solidFill>
                  <a:schemeClr val="accent5"/>
                </a:solidFill>
                <a:latin typeface="+mn-lt"/>
              </a:rPr>
              <a:t>eater.com</a:t>
            </a:r>
            <a:endParaRPr lang="da-DK" sz="1200" b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268AAA-A236-DD4A-96D1-BA031FF6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2222317"/>
            <a:ext cx="3304089" cy="262824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951350-97A3-5148-8314-5976C1C1C4A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585110" y="2159217"/>
            <a:ext cx="4825158" cy="34163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720000">
              <a:lnSpc>
                <a:spcPct val="150000"/>
              </a:lnSpc>
              <a:buSzPct val="20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chemeClr val="accent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200">
                <a:solidFill>
                  <a:schemeClr val="accent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DEE60094-18AA-C643-B500-019C49293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9951" y="-975625"/>
            <a:ext cx="3939455" cy="39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Ea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C5A0A255-B695-0246-8580-A1F4E6BDCFBF}"/>
              </a:ext>
            </a:extLst>
          </p:cNvPr>
          <p:cNvSpPr/>
          <p:nvPr userDrawn="1"/>
        </p:nvSpPr>
        <p:spPr>
          <a:xfrm>
            <a:off x="-250135" y="330574"/>
            <a:ext cx="2446683" cy="1367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150E2F6-29FB-9F44-8BD5-396AB2249DB8}"/>
              </a:ext>
            </a:extLst>
          </p:cNvPr>
          <p:cNvSpPr/>
          <p:nvPr userDrawn="1"/>
        </p:nvSpPr>
        <p:spPr>
          <a:xfrm>
            <a:off x="-250135" y="6544364"/>
            <a:ext cx="12975535" cy="288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CD3563-7B77-5540-B3F4-253468DA1B93}"/>
              </a:ext>
            </a:extLst>
          </p:cNvPr>
          <p:cNvSpPr txBox="1"/>
          <p:nvPr userDrawn="1"/>
        </p:nvSpPr>
        <p:spPr>
          <a:xfrm>
            <a:off x="0" y="6513672"/>
            <a:ext cx="1203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>
                <a:solidFill>
                  <a:schemeClr val="bg1"/>
                </a:solidFill>
                <a:latin typeface="+mn-lt"/>
              </a:rPr>
              <a:t>fire-</a:t>
            </a:r>
            <a:r>
              <a:rPr lang="da-DK" sz="1200" b="0" dirty="0" err="1">
                <a:solidFill>
                  <a:schemeClr val="bg1"/>
                </a:solidFill>
                <a:latin typeface="+mn-lt"/>
              </a:rPr>
              <a:t>eater.com</a:t>
            </a:r>
            <a:endParaRPr lang="da-DK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6635E9E-8E64-E045-AAA7-5A300C7F5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0345" y="4099719"/>
            <a:ext cx="8825658" cy="921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5A26C4FF-418D-234C-8E33-A17CD8A3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345" y="3046212"/>
            <a:ext cx="8825658" cy="627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5008253-1316-AD4F-BB90-56E9C89F4F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8072" y="-904686"/>
            <a:ext cx="3950898" cy="39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3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Eat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150E2F6-29FB-9F44-8BD5-396AB2249DB8}"/>
              </a:ext>
            </a:extLst>
          </p:cNvPr>
          <p:cNvSpPr/>
          <p:nvPr userDrawn="1"/>
        </p:nvSpPr>
        <p:spPr>
          <a:xfrm>
            <a:off x="-250135" y="6544364"/>
            <a:ext cx="12975535" cy="288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CD3563-7B77-5540-B3F4-253468DA1B93}"/>
              </a:ext>
            </a:extLst>
          </p:cNvPr>
          <p:cNvSpPr txBox="1"/>
          <p:nvPr userDrawn="1"/>
        </p:nvSpPr>
        <p:spPr>
          <a:xfrm>
            <a:off x="0" y="6513672"/>
            <a:ext cx="1203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>
                <a:solidFill>
                  <a:schemeClr val="bg1"/>
                </a:solidFill>
                <a:latin typeface="+mn-lt"/>
              </a:rPr>
              <a:t>fire-</a:t>
            </a:r>
            <a:r>
              <a:rPr lang="da-DK" sz="1200" b="0" dirty="0" err="1">
                <a:solidFill>
                  <a:schemeClr val="bg1"/>
                </a:solidFill>
                <a:latin typeface="+mn-lt"/>
              </a:rPr>
              <a:t>eater.com</a:t>
            </a:r>
            <a:endParaRPr lang="da-DK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6635E9E-8E64-E045-AAA7-5A300C7F5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0345" y="4099719"/>
            <a:ext cx="882565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5A26C4FF-418D-234C-8E33-A17CD8A3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345" y="3046212"/>
            <a:ext cx="8825658" cy="627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AAFFA31-D537-7543-B9A2-861B89EC0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9951" y="-975625"/>
            <a:ext cx="3939455" cy="39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0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Eat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150E2F6-29FB-9F44-8BD5-396AB2249DB8}"/>
              </a:ext>
            </a:extLst>
          </p:cNvPr>
          <p:cNvSpPr/>
          <p:nvPr userDrawn="1"/>
        </p:nvSpPr>
        <p:spPr>
          <a:xfrm>
            <a:off x="-250135" y="6544364"/>
            <a:ext cx="12975535" cy="288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CD3563-7B77-5540-B3F4-253468DA1B93}"/>
              </a:ext>
            </a:extLst>
          </p:cNvPr>
          <p:cNvSpPr txBox="1"/>
          <p:nvPr userDrawn="1"/>
        </p:nvSpPr>
        <p:spPr>
          <a:xfrm>
            <a:off x="0" y="6513672"/>
            <a:ext cx="1203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>
                <a:solidFill>
                  <a:schemeClr val="bg1"/>
                </a:solidFill>
                <a:latin typeface="+mn-lt"/>
              </a:rPr>
              <a:t>fire-</a:t>
            </a:r>
            <a:r>
              <a:rPr lang="da-DK" sz="1200" b="0" dirty="0" err="1">
                <a:solidFill>
                  <a:schemeClr val="bg1"/>
                </a:solidFill>
                <a:latin typeface="+mn-lt"/>
              </a:rPr>
              <a:t>eater.com</a:t>
            </a:r>
            <a:endParaRPr lang="da-DK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6635E9E-8E64-E045-AAA7-5A300C7F5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002" y="1877353"/>
            <a:ext cx="882565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5A26C4FF-418D-234C-8E33-A17CD8A3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02" y="657226"/>
            <a:ext cx="8825658" cy="627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FB16C9-1FD2-BF4F-8C25-032BA2F5E6D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21002" y="2559290"/>
            <a:ext cx="4825158" cy="34163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720000">
              <a:lnSpc>
                <a:spcPct val="150000"/>
              </a:lnSpc>
              <a:buSzPct val="20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chemeClr val="accent3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200">
                <a:solidFill>
                  <a:schemeClr val="accent3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35D5CCE-E153-AC4C-9953-6E096FD33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9951" y="-975625"/>
            <a:ext cx="3939455" cy="39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4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Eat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598069"/>
            <a:ext cx="882565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9D503E85-4F9B-DD44-9620-906125381F5E}"/>
              </a:ext>
            </a:extLst>
          </p:cNvPr>
          <p:cNvSpPr/>
          <p:nvPr userDrawn="1"/>
        </p:nvSpPr>
        <p:spPr>
          <a:xfrm>
            <a:off x="-260074" y="4947610"/>
            <a:ext cx="12712148" cy="1416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BE0D2-CDEB-0D46-84AB-9BE23E2D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039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F312BFA-C407-1E41-948E-0393D2F10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9951" y="-975625"/>
            <a:ext cx="3939455" cy="3939455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469581B8-258F-4D4B-98E9-0DBD53957B87}"/>
              </a:ext>
            </a:extLst>
          </p:cNvPr>
          <p:cNvSpPr txBox="1"/>
          <p:nvPr userDrawn="1"/>
        </p:nvSpPr>
        <p:spPr>
          <a:xfrm>
            <a:off x="0" y="6513672"/>
            <a:ext cx="1203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>
                <a:solidFill>
                  <a:schemeClr val="accent5"/>
                </a:solidFill>
                <a:latin typeface="+mn-lt"/>
              </a:rPr>
              <a:t>fire-</a:t>
            </a:r>
            <a:r>
              <a:rPr lang="da-DK" sz="1200" b="0" dirty="0" err="1">
                <a:solidFill>
                  <a:schemeClr val="accent5"/>
                </a:solidFill>
                <a:latin typeface="+mn-lt"/>
              </a:rPr>
              <a:t>eater.com</a:t>
            </a:r>
            <a:endParaRPr lang="da-DK" sz="1200" b="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64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8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42" r:id="rId2"/>
    <p:sldLayoutId id="2147483822" r:id="rId3"/>
    <p:sldLayoutId id="2147483826" r:id="rId4"/>
    <p:sldLayoutId id="2147483843" r:id="rId5"/>
    <p:sldLayoutId id="2147483838" r:id="rId6"/>
    <p:sldLayoutId id="2147483841" r:id="rId7"/>
    <p:sldLayoutId id="2147483844" r:id="rId8"/>
    <p:sldLayoutId id="2147483829" r:id="rId9"/>
    <p:sldLayoutId id="214748383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CB57-27F7-459D-BCD8-46DABBB5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67" y="3150324"/>
            <a:ext cx="5904088" cy="1128167"/>
          </a:xfrm>
        </p:spPr>
        <p:txBody>
          <a:bodyPr/>
          <a:lstStyle/>
          <a:p>
            <a:r>
              <a:rPr lang="da-DK" dirty="0" err="1"/>
              <a:t>Campaign</a:t>
            </a:r>
            <a:r>
              <a:rPr lang="da-DK" dirty="0"/>
              <a:t> – webinar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40D01C9-B97A-40A9-A433-C9F59089C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7303" y="1189121"/>
            <a:ext cx="3968750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AE9DBBD-AEE0-41F0-B7F7-3C82730B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9" y="4389521"/>
            <a:ext cx="5270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5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AEF13B-50BF-4490-818D-451ADD5E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92" y="3144095"/>
            <a:ext cx="10515600" cy="1913327"/>
          </a:xfrm>
        </p:spPr>
        <p:txBody>
          <a:bodyPr/>
          <a:lstStyle/>
          <a:p>
            <a:pPr algn="ctr"/>
            <a:r>
              <a:rPr lang="da-DK" dirty="0"/>
              <a:t>Webinar</a:t>
            </a:r>
            <a:br>
              <a:rPr lang="da-DK" dirty="0"/>
            </a:br>
            <a:r>
              <a:rPr lang="da-DK" dirty="0"/>
              <a:t> - efficient </a:t>
            </a:r>
            <a:r>
              <a:rPr lang="da-DK" dirty="0" err="1"/>
              <a:t>tool</a:t>
            </a:r>
            <a:r>
              <a:rPr lang="da-DK" dirty="0"/>
              <a:t> for </a:t>
            </a:r>
            <a:r>
              <a:rPr lang="da-DK" dirty="0" err="1"/>
              <a:t>lead</a:t>
            </a:r>
            <a:r>
              <a:rPr lang="da-DK" dirty="0"/>
              <a:t> </a:t>
            </a:r>
            <a:r>
              <a:rPr lang="da-DK" dirty="0" err="1"/>
              <a:t>generating</a:t>
            </a:r>
            <a:endParaRPr lang="da-DK" dirty="0"/>
          </a:p>
        </p:txBody>
      </p:sp>
      <p:pic>
        <p:nvPicPr>
          <p:cNvPr id="3" name="Grafik 2" descr="Fjernsyn med massiv udfyldning">
            <a:extLst>
              <a:ext uri="{FF2B5EF4-FFF2-40B4-BE49-F238E27FC236}">
                <a16:creationId xmlns:a16="http://schemas.microsoft.com/office/drawing/2014/main" id="{40C5BE37-46CE-487B-818C-6C1FB039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92" y="3144095"/>
            <a:ext cx="1394178" cy="13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9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AA0D03-893E-4334-ABCF-2FCE95DFD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0345" y="2476761"/>
            <a:ext cx="8825658" cy="3666929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da-DK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It is time-</a:t>
            </a:r>
            <a:r>
              <a:rPr lang="da-DK" sz="20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saving</a:t>
            </a:r>
            <a:r>
              <a:rPr lang="da-DK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. Y</a:t>
            </a:r>
            <a:r>
              <a:rPr lang="en-US" sz="20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ou</a:t>
            </a: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can have a large number of attendees without thinking about geography and the cost of holding meetings.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endParaRPr lang="en-US" sz="2000" dirty="0">
              <a:solidFill>
                <a:schemeClr val="tx1"/>
              </a:solidFill>
              <a:latin typeface="Tenorite" panose="00000500000000000000" pitchFamily="2" charset="0"/>
              <a:cs typeface="+mn-cs"/>
            </a:endParaRP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The participants do not have any wasted time. They can attend the meeting no matter where they are. They just need to have access to a computer with internet.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endParaRPr lang="en-US" sz="2000" dirty="0">
              <a:solidFill>
                <a:schemeClr val="tx1"/>
              </a:solidFill>
              <a:latin typeface="Tenorite" panose="00000500000000000000" pitchFamily="2" charset="0"/>
              <a:cs typeface="+mn-cs"/>
            </a:endParaRP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It is non-binding to participate and provides the opportunity to get new inspiration in an easy way. 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endParaRPr lang="en-US" sz="2000" dirty="0">
              <a:solidFill>
                <a:schemeClr val="tx1"/>
              </a:solidFill>
              <a:latin typeface="Tenorite" panose="00000500000000000000" pitchFamily="2" charset="0"/>
              <a:cs typeface="+mn-cs"/>
            </a:endParaRP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You can record the webinar and </a:t>
            </a:r>
            <a:r>
              <a:rPr lang="en-US" sz="20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fx</a:t>
            </a: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send it to those who are prevented from attending or use the recorded version in your sales work.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endParaRPr lang="en-US" sz="2000" dirty="0">
              <a:solidFill>
                <a:schemeClr val="tx1"/>
              </a:solidFill>
              <a:latin typeface="Tenorite" panose="00000500000000000000" pitchFamily="2" charset="0"/>
              <a:cs typeface="+mn-cs"/>
            </a:endParaRPr>
          </a:p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9D6DA30-24F0-464F-A7ED-1B62A45F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901" y="677333"/>
            <a:ext cx="4997211" cy="715886"/>
          </a:xfrm>
        </p:spPr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webinars</a:t>
            </a:r>
          </a:p>
        </p:txBody>
      </p:sp>
    </p:spTree>
    <p:extLst>
      <p:ext uri="{BB962C8B-B14F-4D97-AF65-F5344CB8AC3E}">
        <p14:creationId xmlns:p14="http://schemas.microsoft.com/office/powerpoint/2010/main" val="183962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066C28D-BB8E-4C9D-831F-F4F536148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1288" y="2118055"/>
            <a:ext cx="6680718" cy="411965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You need to define a target group and a subject for the webinar. 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b="1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Examples of headlines:</a:t>
            </a:r>
          </a:p>
          <a:p>
            <a:pPr marL="800100" lvl="1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1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How to avoid </a:t>
            </a:r>
            <a:r>
              <a:rPr lang="da-DK" sz="21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consequential</a:t>
            </a:r>
            <a:r>
              <a:rPr lang="da-DK" sz="21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</a:t>
            </a:r>
            <a:r>
              <a:rPr lang="da-DK" sz="21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damage</a:t>
            </a:r>
            <a:r>
              <a:rPr lang="en-US" sz="21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in case of a fire.</a:t>
            </a:r>
          </a:p>
          <a:p>
            <a:pPr marL="800100" lvl="1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100" dirty="0">
                <a:solidFill>
                  <a:schemeClr val="tx1"/>
                </a:solidFill>
                <a:latin typeface="Tenorite" panose="00000500000000000000" pitchFamily="2" charset="0"/>
              </a:rPr>
              <a:t>How to avoid downtime and damage in case of fire.</a:t>
            </a:r>
          </a:p>
          <a:p>
            <a:pPr marL="800100" lvl="1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1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Secure your business continuity with </a:t>
            </a:r>
            <a:r>
              <a:rPr lang="en-US" sz="21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Inergen</a:t>
            </a:r>
            <a:r>
              <a:rPr lang="en-US" sz="21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as fire protection.</a:t>
            </a:r>
          </a:p>
          <a:p>
            <a:pPr marL="800100" lvl="1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1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Inergen</a:t>
            </a:r>
            <a:r>
              <a:rPr lang="en-US" sz="21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– when safety and sustainability are the essence.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Choose a webinar solution. We use Microsoft Teams.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910586-A713-4249-B512-F961C8E4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1606497"/>
            <a:ext cx="3402833" cy="2628242"/>
          </a:xfrm>
        </p:spPr>
        <p:txBody>
          <a:bodyPr/>
          <a:lstStyle/>
          <a:p>
            <a:r>
              <a:rPr lang="da-DK" dirty="0"/>
              <a:t>How to </a:t>
            </a:r>
            <a:r>
              <a:rPr lang="da-DK" dirty="0" err="1"/>
              <a:t>get</a:t>
            </a:r>
            <a:r>
              <a:rPr lang="da-DK" dirty="0"/>
              <a:t> succes with</a:t>
            </a:r>
            <a:br>
              <a:rPr lang="da-DK" dirty="0"/>
            </a:br>
            <a:r>
              <a:rPr lang="da-DK" dirty="0"/>
              <a:t>webinars - 1</a:t>
            </a:r>
          </a:p>
        </p:txBody>
      </p:sp>
      <p:pic>
        <p:nvPicPr>
          <p:cNvPr id="6" name="Grafik 5" descr="Gruppesucces med massiv udfyldning">
            <a:extLst>
              <a:ext uri="{FF2B5EF4-FFF2-40B4-BE49-F238E27FC236}">
                <a16:creationId xmlns:a16="http://schemas.microsoft.com/office/drawing/2014/main" id="{441354B1-490C-4FF1-AC46-3EC1BC46F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168" y="3607791"/>
            <a:ext cx="1438342" cy="14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5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066C28D-BB8E-4C9D-831F-F4F536148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1288" y="2118055"/>
            <a:ext cx="6680718" cy="411965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Create an invitation that you can send to the target group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Send out the invitation – use </a:t>
            </a:r>
            <a:r>
              <a:rPr lang="en-US" sz="20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fx</a:t>
            </a: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mail address, </a:t>
            </a:r>
            <a:r>
              <a:rPr lang="en-US" sz="20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SoMe</a:t>
            </a: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,  newsletter or other channels to contact the target group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It is a good idea to hold the same webinar on different dates and time slots, so that the participants have something to choose among. 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Make a presentation that looks professional and have the right content for the target group.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Create a landing page or use another way for easy sign-up for the webinar. 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After sign-up send a confirmation to the participants with a link to the webinar.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910586-A713-4249-B512-F961C8E4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1606497"/>
            <a:ext cx="3402833" cy="2628242"/>
          </a:xfrm>
        </p:spPr>
        <p:txBody>
          <a:bodyPr/>
          <a:lstStyle/>
          <a:p>
            <a:r>
              <a:rPr lang="da-DK" dirty="0"/>
              <a:t>How to </a:t>
            </a:r>
            <a:r>
              <a:rPr lang="da-DK" dirty="0" err="1"/>
              <a:t>get</a:t>
            </a:r>
            <a:r>
              <a:rPr lang="da-DK" dirty="0"/>
              <a:t> succes with</a:t>
            </a:r>
            <a:br>
              <a:rPr lang="da-DK" dirty="0"/>
            </a:br>
            <a:r>
              <a:rPr lang="da-DK" dirty="0"/>
              <a:t>webinars - 2</a:t>
            </a:r>
          </a:p>
        </p:txBody>
      </p:sp>
      <p:pic>
        <p:nvPicPr>
          <p:cNvPr id="6" name="Grafik 5" descr="Gruppesucces med massiv udfyldning">
            <a:extLst>
              <a:ext uri="{FF2B5EF4-FFF2-40B4-BE49-F238E27FC236}">
                <a16:creationId xmlns:a16="http://schemas.microsoft.com/office/drawing/2014/main" id="{441354B1-490C-4FF1-AC46-3EC1BC46F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168" y="3607791"/>
            <a:ext cx="1438342" cy="14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066C28D-BB8E-4C9D-831F-F4F536148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1288" y="2118055"/>
            <a:ext cx="6680718" cy="411965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Send out a reminder several times before the event. </a:t>
            </a:r>
            <a:r>
              <a:rPr lang="en-US" sz="20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Fx</a:t>
            </a: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1 week before, the day before and an hour before the webinar begins.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After the webinar you can send out an evaluation where you </a:t>
            </a:r>
            <a:r>
              <a:rPr lang="en-US" sz="20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fx</a:t>
            </a: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ask if the person wants a personal meeting. Or you can do the following up by telephone.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Next step could be to invite the participants for a live demonstration on how </a:t>
            </a:r>
            <a:r>
              <a:rPr lang="en-US" sz="2000" dirty="0" err="1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Inergen</a:t>
            </a:r>
            <a:r>
              <a:rPr lang="en-US" sz="2000" dirty="0">
                <a:solidFill>
                  <a:schemeClr val="tx1"/>
                </a:solidFill>
                <a:latin typeface="Tenorite" panose="00000500000000000000" pitchFamily="2" charset="0"/>
                <a:cs typeface="+mn-cs"/>
              </a:rPr>
              <a:t> works in your office depending on your facilities.</a:t>
            </a: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endParaRPr lang="en-US" sz="2000" dirty="0">
              <a:solidFill>
                <a:schemeClr val="tx1"/>
              </a:solidFill>
              <a:latin typeface="Tenorite" panose="00000500000000000000" pitchFamily="2" charset="0"/>
              <a:cs typeface="+mn-cs"/>
            </a:endParaRPr>
          </a:p>
          <a:p>
            <a:pPr marL="342900" indent="-342900">
              <a:lnSpc>
                <a:spcPct val="80000"/>
              </a:lnSpc>
              <a:buBlip>
                <a:blip r:embed="rId2"/>
              </a:buBlip>
              <a:defRPr/>
            </a:pPr>
            <a:endParaRPr lang="en-US" sz="2000" dirty="0">
              <a:solidFill>
                <a:schemeClr val="tx1"/>
              </a:solidFill>
              <a:latin typeface="Tenorite" panose="00000500000000000000" pitchFamily="2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tx1"/>
              </a:solidFill>
              <a:latin typeface="Tenorite" panose="00000500000000000000" pitchFamily="2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tx1"/>
              </a:solidFill>
              <a:latin typeface="Tenorite" panose="00000500000000000000" pitchFamily="2" charset="0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910586-A713-4249-B512-F961C8E4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1606497"/>
            <a:ext cx="3402833" cy="2628242"/>
          </a:xfrm>
        </p:spPr>
        <p:txBody>
          <a:bodyPr/>
          <a:lstStyle/>
          <a:p>
            <a:r>
              <a:rPr lang="da-DK" dirty="0"/>
              <a:t>How to </a:t>
            </a:r>
            <a:r>
              <a:rPr lang="da-DK" dirty="0" err="1"/>
              <a:t>get</a:t>
            </a:r>
            <a:r>
              <a:rPr lang="da-DK" dirty="0"/>
              <a:t> succes with</a:t>
            </a:r>
            <a:br>
              <a:rPr lang="da-DK" dirty="0"/>
            </a:br>
            <a:r>
              <a:rPr lang="da-DK" dirty="0"/>
              <a:t>webinars - 3</a:t>
            </a:r>
          </a:p>
        </p:txBody>
      </p:sp>
      <p:pic>
        <p:nvPicPr>
          <p:cNvPr id="6" name="Grafik 5" descr="Gruppesucces med massiv udfyldning">
            <a:extLst>
              <a:ext uri="{FF2B5EF4-FFF2-40B4-BE49-F238E27FC236}">
                <a16:creationId xmlns:a16="http://schemas.microsoft.com/office/drawing/2014/main" id="{441354B1-490C-4FF1-AC46-3EC1BC46F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168" y="3607791"/>
            <a:ext cx="1438342" cy="143834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25BF52C-47B1-4B1B-991A-A321CB4F4A66}"/>
              </a:ext>
            </a:extLst>
          </p:cNvPr>
          <p:cNvSpPr/>
          <p:nvPr/>
        </p:nvSpPr>
        <p:spPr>
          <a:xfrm>
            <a:off x="6784497" y="4898711"/>
            <a:ext cx="2332653" cy="108128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We </a:t>
            </a:r>
            <a:r>
              <a:rPr lang="da-DK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are</a:t>
            </a:r>
            <a:r>
              <a:rPr lang="da-DK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happy to </a:t>
            </a:r>
            <a:r>
              <a:rPr lang="da-DK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help</a:t>
            </a:r>
            <a:r>
              <a:rPr lang="da-DK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da-DK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you</a:t>
            </a:r>
            <a:r>
              <a:rPr lang="da-DK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all the </a:t>
            </a:r>
            <a:r>
              <a:rPr lang="da-DK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way</a:t>
            </a:r>
            <a:r>
              <a:rPr lang="da-DK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with webinars</a:t>
            </a:r>
          </a:p>
        </p:txBody>
      </p:sp>
    </p:spTree>
    <p:extLst>
      <p:ext uri="{BB962C8B-B14F-4D97-AF65-F5344CB8AC3E}">
        <p14:creationId xmlns:p14="http://schemas.microsoft.com/office/powerpoint/2010/main" val="118190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8C41ED1-39BB-4D8D-B6AE-CBB3E7C2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04" y="822299"/>
            <a:ext cx="8825658" cy="627363"/>
          </a:xfrm>
        </p:spPr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 of an invitation…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CC5539C-F92E-4AD5-8022-9D88A5C3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53" y="2192317"/>
            <a:ext cx="2190750" cy="3028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143B16F-0DA9-4BAE-A50C-104AFE0F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949" y="2192317"/>
            <a:ext cx="2181225" cy="3028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19228EE-F74F-4485-BA09-3F047974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520" y="2229504"/>
            <a:ext cx="2162175" cy="3019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FD20C7DA-822C-4103-B678-08D8852D7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072" y="2210454"/>
            <a:ext cx="2124075" cy="3038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870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86E2B15-9125-40D9-8F25-A4A211505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308" y="506406"/>
            <a:ext cx="3087307" cy="607246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8A721FE-3D98-4233-962B-B29CF22C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 of a landing page</a:t>
            </a:r>
          </a:p>
        </p:txBody>
      </p:sp>
    </p:spTree>
    <p:extLst>
      <p:ext uri="{BB962C8B-B14F-4D97-AF65-F5344CB8AC3E}">
        <p14:creationId xmlns:p14="http://schemas.microsoft.com/office/powerpoint/2010/main" val="339038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72BB73-5155-4678-AAAE-0C40C200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Contact your Key </a:t>
            </a:r>
            <a:r>
              <a:rPr lang="da-DK" dirty="0" err="1"/>
              <a:t>Account</a:t>
            </a:r>
            <a:r>
              <a:rPr lang="da-DK" dirty="0"/>
              <a:t> Manager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 to hold webinars 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pic>
        <p:nvPicPr>
          <p:cNvPr id="7" name="Grafik 6" descr="Afkrydsning med massiv udfyldning">
            <a:extLst>
              <a:ext uri="{FF2B5EF4-FFF2-40B4-BE49-F238E27FC236}">
                <a16:creationId xmlns:a16="http://schemas.microsoft.com/office/drawing/2014/main" id="{19EF796D-361A-453B-A268-2D1FF1FDF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6755" y="3573683"/>
            <a:ext cx="1552937" cy="1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8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e Eater">
  <a:themeElements>
    <a:clrScheme name="Fire Eater">
      <a:dk1>
        <a:srgbClr val="334B57"/>
      </a:dk1>
      <a:lt1>
        <a:srgbClr val="FFFFFF"/>
      </a:lt1>
      <a:dk2>
        <a:srgbClr val="ED7E0D"/>
      </a:dk2>
      <a:lt2>
        <a:srgbClr val="FFFFFF"/>
      </a:lt2>
      <a:accent1>
        <a:srgbClr val="156170"/>
      </a:accent1>
      <a:accent2>
        <a:srgbClr val="ED7E21"/>
      </a:accent2>
      <a:accent3>
        <a:srgbClr val="B9B5A4"/>
      </a:accent3>
      <a:accent4>
        <a:srgbClr val="147384"/>
      </a:accent4>
      <a:accent5>
        <a:srgbClr val="334B57"/>
      </a:accent5>
      <a:accent6>
        <a:srgbClr val="147384"/>
      </a:accent6>
      <a:hlink>
        <a:srgbClr val="147384"/>
      </a:hlink>
      <a:folHlink>
        <a:srgbClr val="334B57"/>
      </a:folHlink>
    </a:clrScheme>
    <a:fontScheme name="Brugerdefineret 1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435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Calibri</vt:lpstr>
      <vt:lpstr>Tenorite</vt:lpstr>
      <vt:lpstr>Wingdings 3</vt:lpstr>
      <vt:lpstr>Fire Eater</vt:lpstr>
      <vt:lpstr>Campaign – webinar</vt:lpstr>
      <vt:lpstr>Webinar  - efficient tool for lead generating</vt:lpstr>
      <vt:lpstr>Why using webinars</vt:lpstr>
      <vt:lpstr>How to get succes with webinars - 1</vt:lpstr>
      <vt:lpstr>How to get succes with webinars - 2</vt:lpstr>
      <vt:lpstr>How to get succes with webinars - 3</vt:lpstr>
      <vt:lpstr>Example of an invitation…</vt:lpstr>
      <vt:lpstr>Example of a landing page</vt:lpstr>
      <vt:lpstr>Contact your Key Account Manager if you want our help to hold webinars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er specialister i Business Central løsninger  bygget på standard og forhandleruafhængige apps</dc:title>
  <dc:creator>Henriette Torngaard</dc:creator>
  <cp:lastModifiedBy>Lis Søderholm</cp:lastModifiedBy>
  <cp:revision>278</cp:revision>
  <dcterms:created xsi:type="dcterms:W3CDTF">2020-11-24T10:00:40Z</dcterms:created>
  <dcterms:modified xsi:type="dcterms:W3CDTF">2022-04-29T06:58:03Z</dcterms:modified>
</cp:coreProperties>
</file>