
<file path=[Content_Types].xml><?xml version="1.0" encoding="utf-8"?>
<Types xmlns="http://schemas.openxmlformats.org/package/2006/content-types">
  <Default Extension="1" ContentType="image/png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9" r:id="rId4"/>
  </p:sldMasterIdLst>
  <p:notesMasterIdLst>
    <p:notesMasterId r:id="rId17"/>
  </p:notesMasterIdLst>
  <p:handoutMasterIdLst>
    <p:handoutMasterId r:id="rId18"/>
  </p:handoutMasterIdLst>
  <p:sldIdLst>
    <p:sldId id="257" r:id="rId5"/>
    <p:sldId id="936" r:id="rId6"/>
    <p:sldId id="304" r:id="rId7"/>
    <p:sldId id="935" r:id="rId8"/>
    <p:sldId id="316" r:id="rId9"/>
    <p:sldId id="318" r:id="rId10"/>
    <p:sldId id="853" r:id="rId11"/>
    <p:sldId id="897" r:id="rId12"/>
    <p:sldId id="308" r:id="rId13"/>
    <p:sldId id="937" r:id="rId14"/>
    <p:sldId id="932" r:id="rId15"/>
    <p:sldId id="8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sigtssektion" id="{A281F168-C4A4-5145-A0FE-8BE984C2741B}">
          <p14:sldIdLst/>
        </p14:section>
        <p14:section name="Afsnit 1" id="{5E4988F1-9519-6541-8A69-605F22F25C92}">
          <p14:sldIdLst>
            <p14:sldId id="257"/>
            <p14:sldId id="936"/>
            <p14:sldId id="304"/>
            <p14:sldId id="935"/>
            <p14:sldId id="316"/>
            <p14:sldId id="318"/>
            <p14:sldId id="853"/>
            <p14:sldId id="897"/>
            <p14:sldId id="308"/>
            <p14:sldId id="937"/>
            <p14:sldId id="932"/>
            <p14:sldId id="8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riette Torngaard" initials="HT" lastIdx="1" clrIdx="0">
    <p:extLst>
      <p:ext uri="{19B8F6BF-5375-455C-9EA6-DF929625EA0E}">
        <p15:presenceInfo xmlns:p15="http://schemas.microsoft.com/office/powerpoint/2012/main" userId="S::henriette@th-m.dk::89c8b4be-2e74-41b9-957e-ce3fd00542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til typografi 1 - Marker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 til typografi 1 - Marker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llemlayou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A81517F-BAF3-634D-A293-55DBF72A0E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FD0208-F3E1-F648-82D7-8698EBC68C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7BA4D-ED9E-B249-AEF7-967E5E3E194C}" type="datetimeFigureOut">
              <a:rPr lang="da-DK" smtClean="0"/>
              <a:t>15-08-2022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189211C-80C4-004E-BD9E-EFECF48A64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992E643-D193-0942-BFA9-11BEB9FF3C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21337-E156-9745-9887-041BB4D82E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066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E2EB6-485C-2E40-B85F-FDED4A49436C}" type="datetimeFigureOut">
              <a:rPr lang="da-DK" smtClean="0"/>
              <a:t>15-08-2022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51ABF-6062-FE43-92D7-A4E02FE0C9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984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51ABF-6062-FE43-92D7-A4E02FE0C95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78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6456" y="325425"/>
            <a:ext cx="11579087" cy="6207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868E295-F229-E842-9708-9FB49411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995" y="2631033"/>
            <a:ext cx="4877294" cy="1843245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8003851-BE13-724F-B1BF-68D4E4D7E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8456" y="-983411"/>
            <a:ext cx="3950898" cy="39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Eat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A1051338-E884-2F4C-91D9-B47600EE146D}"/>
              </a:ext>
            </a:extLst>
          </p:cNvPr>
          <p:cNvSpPr/>
          <p:nvPr userDrawn="1"/>
        </p:nvSpPr>
        <p:spPr>
          <a:xfrm>
            <a:off x="-871331" y="2408028"/>
            <a:ext cx="13934662" cy="2753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A6289EE-2083-164C-9F5A-DADFEB223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92" y="314409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5CC49F-94E3-2846-B753-11652B0FE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3886" y="5403523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899E482-FCD2-3449-9A98-89CC5C738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7A22F0E5-5C70-1A4D-B637-8D1D0ECCF5DA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658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grøn&#10;&#10;Automatisk genereret beskrivelse">
            <a:extLst>
              <a:ext uri="{FF2B5EF4-FFF2-40B4-BE49-F238E27FC236}">
                <a16:creationId xmlns:a16="http://schemas.microsoft.com/office/drawing/2014/main" id="{CEEDA1AA-E1D2-B34D-BA4F-1CE4636201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r="200" b="19370"/>
          <a:stretch/>
        </p:blipFill>
        <p:spPr>
          <a:xfrm>
            <a:off x="306455" y="316799"/>
            <a:ext cx="11556000" cy="622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6456" y="325425"/>
            <a:ext cx="11579087" cy="62071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8982740-0510-6443-B6F5-AF5980CEC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238" y="4029467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1944AAD-7087-9C49-9DD3-AA27A6E910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8456" y="-983411"/>
            <a:ext cx="3950898" cy="39508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5B49CB-003E-A340-AAB1-E8554452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104" y="319761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127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E4B69AD-85A4-4E4C-861E-929B50598A8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683421" y="1720849"/>
            <a:ext cx="4825158" cy="34163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720000">
              <a:lnSpc>
                <a:spcPct val="150000"/>
              </a:lnSpc>
              <a:buSzPct val="200000"/>
              <a:buFontTx/>
              <a:buBlip>
                <a:blip r:embed="rId2"/>
              </a:buBlip>
              <a:defRPr sz="1800">
                <a:solidFill>
                  <a:schemeClr val="tx1"/>
                </a:solidFill>
                <a:latin typeface="Tenorite" panose="00000500000000000000" pitchFamily="2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solidFill>
                  <a:schemeClr val="accent3"/>
                </a:solidFill>
                <a:latin typeface="Tenorite" panose="000005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 sz="1200">
                <a:solidFill>
                  <a:schemeClr val="accent3"/>
                </a:solidFill>
                <a:latin typeface="Tenorite" panose="000005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5pPr>
          </a:lstStyle>
          <a:p>
            <a:pPr lvl="0"/>
            <a:r>
              <a:rPr lang="da-DK" dirty="0"/>
              <a:t>Første niveau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F93A0EF-E629-F248-9BA6-DFD816D4E3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9F09E2B0-0238-734A-8C8D-2F75164551FF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4941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5A0A255-B695-0246-8580-A1F4E6BDCFBF}"/>
              </a:ext>
            </a:extLst>
          </p:cNvPr>
          <p:cNvSpPr/>
          <p:nvPr userDrawn="1"/>
        </p:nvSpPr>
        <p:spPr>
          <a:xfrm>
            <a:off x="-250135" y="325425"/>
            <a:ext cx="4444448" cy="615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A0C31F-9FAB-CB44-A938-3535FA136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6375" y="4142580"/>
            <a:ext cx="5782572" cy="176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268AAA-A236-DD4A-96D1-BA031FF6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47" y="2222317"/>
            <a:ext cx="3304089" cy="2628242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716AF4A-349D-384A-A5CB-9D3BC9E04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6975582D-2DEC-E146-9A8C-FEFB74F7374D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034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5A0A255-B695-0246-8580-A1F4E6BDCFBF}"/>
              </a:ext>
            </a:extLst>
          </p:cNvPr>
          <p:cNvSpPr/>
          <p:nvPr userDrawn="1"/>
        </p:nvSpPr>
        <p:spPr>
          <a:xfrm>
            <a:off x="-250135" y="325425"/>
            <a:ext cx="4444448" cy="615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9BB613D-FD89-7F4B-A82A-EED4F3D81235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268AAA-A236-DD4A-96D1-BA031FF6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47" y="2222317"/>
            <a:ext cx="3304089" cy="2628242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951350-97A3-5148-8314-5976C1C1C4A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585110" y="2159217"/>
            <a:ext cx="4825158" cy="34163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720000">
              <a:lnSpc>
                <a:spcPct val="150000"/>
              </a:lnSpc>
              <a:buSzPct val="200000"/>
              <a:buFontTx/>
              <a:buBlip>
                <a:blip r:embed="rId2"/>
              </a:buBlip>
              <a:defRPr sz="1800">
                <a:solidFill>
                  <a:schemeClr val="tx1"/>
                </a:solidFill>
                <a:latin typeface="Tenorite" panose="00000500000000000000" pitchFamily="2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solidFill>
                  <a:schemeClr val="accent3"/>
                </a:solidFill>
                <a:latin typeface="Tenorite" panose="000005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 sz="1200">
                <a:solidFill>
                  <a:schemeClr val="accent3"/>
                </a:solidFill>
                <a:latin typeface="Tenorite" panose="000005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5pPr>
          </a:lstStyle>
          <a:p>
            <a:pPr lvl="0"/>
            <a:r>
              <a:rPr lang="da-DK"/>
              <a:t>Første niveau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EE60094-18AA-C643-B500-019C492936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3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5A0A255-B695-0246-8580-A1F4E6BDCFBF}"/>
              </a:ext>
            </a:extLst>
          </p:cNvPr>
          <p:cNvSpPr/>
          <p:nvPr userDrawn="1"/>
        </p:nvSpPr>
        <p:spPr>
          <a:xfrm>
            <a:off x="-250135" y="330574"/>
            <a:ext cx="2446683" cy="1367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150E2F6-29FB-9F44-8BD5-396AB2249DB8}"/>
              </a:ext>
            </a:extLst>
          </p:cNvPr>
          <p:cNvSpPr/>
          <p:nvPr userDrawn="1"/>
        </p:nvSpPr>
        <p:spPr>
          <a:xfrm>
            <a:off x="-250135" y="6544364"/>
            <a:ext cx="12975535" cy="288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6CD3563-7B77-5540-B3F4-253468DA1B93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bg1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bg1"/>
                </a:solidFill>
                <a:latin typeface="+mn-lt"/>
              </a:rPr>
              <a:t>eater.com</a:t>
            </a:r>
            <a:endParaRPr lang="da-DK" sz="12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635E9E-8E64-E045-AAA7-5A300C7F5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0345" y="4099719"/>
            <a:ext cx="8825658" cy="921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5A26C4FF-418D-234C-8E33-A17CD8A3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345" y="3046212"/>
            <a:ext cx="8825658" cy="627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5008253-1316-AD4F-BB90-56E9C89F4F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18072" y="-904686"/>
            <a:ext cx="3950898" cy="39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3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B150E2F6-29FB-9F44-8BD5-396AB2249DB8}"/>
              </a:ext>
            </a:extLst>
          </p:cNvPr>
          <p:cNvSpPr/>
          <p:nvPr userDrawn="1"/>
        </p:nvSpPr>
        <p:spPr>
          <a:xfrm>
            <a:off x="-250135" y="6544364"/>
            <a:ext cx="12975535" cy="288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6CD3563-7B77-5540-B3F4-253468DA1B93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bg1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bg1"/>
                </a:solidFill>
                <a:latin typeface="+mn-lt"/>
              </a:rPr>
              <a:t>eater.com</a:t>
            </a:r>
            <a:endParaRPr lang="da-DK" sz="12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635E9E-8E64-E045-AAA7-5A300C7F5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0345" y="4099719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5A26C4FF-418D-234C-8E33-A17CD8A3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345" y="3046212"/>
            <a:ext cx="8825658" cy="627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AAFFA31-D537-7543-B9A2-861B89EC00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0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B150E2F6-29FB-9F44-8BD5-396AB2249DB8}"/>
              </a:ext>
            </a:extLst>
          </p:cNvPr>
          <p:cNvSpPr/>
          <p:nvPr userDrawn="1"/>
        </p:nvSpPr>
        <p:spPr>
          <a:xfrm>
            <a:off x="-250135" y="6544364"/>
            <a:ext cx="12975535" cy="288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6CD3563-7B77-5540-B3F4-253468DA1B93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bg1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bg1"/>
                </a:solidFill>
                <a:latin typeface="+mn-lt"/>
              </a:rPr>
              <a:t>eater.com</a:t>
            </a:r>
            <a:endParaRPr lang="da-DK" sz="12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635E9E-8E64-E045-AAA7-5A300C7F5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002" y="1877353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5A26C4FF-418D-234C-8E33-A17CD8A3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02" y="657226"/>
            <a:ext cx="8825658" cy="627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FB16C9-1FD2-BF4F-8C25-032BA2F5E6D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21002" y="2559290"/>
            <a:ext cx="4825158" cy="34163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720000">
              <a:lnSpc>
                <a:spcPct val="150000"/>
              </a:lnSpc>
              <a:buSzPct val="200000"/>
              <a:buFontTx/>
              <a:buBlip>
                <a:blip r:embed="rId2"/>
              </a:buBlip>
              <a:defRPr sz="1800">
                <a:solidFill>
                  <a:schemeClr val="tx1"/>
                </a:solidFill>
                <a:latin typeface="Tenorite" panose="00000500000000000000" pitchFamily="2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solidFill>
                  <a:schemeClr val="accent3"/>
                </a:solidFill>
                <a:latin typeface="Tenorite" panose="000005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sz="1200">
                <a:solidFill>
                  <a:schemeClr val="accent3"/>
                </a:solidFill>
                <a:latin typeface="Tenorite" panose="000005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5pPr>
          </a:lstStyle>
          <a:p>
            <a:pPr lvl="0"/>
            <a:r>
              <a:rPr lang="da-DK" dirty="0"/>
              <a:t>Første niveau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35D5CCE-E153-AC4C-9953-6E096FD33D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4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Eat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3598069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9D503E85-4F9B-DD44-9620-906125381F5E}"/>
              </a:ext>
            </a:extLst>
          </p:cNvPr>
          <p:cNvSpPr/>
          <p:nvPr userDrawn="1"/>
        </p:nvSpPr>
        <p:spPr>
          <a:xfrm>
            <a:off x="-260074" y="4947610"/>
            <a:ext cx="12712148" cy="1416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7BE0D2-CDEB-0D46-84AB-9BE23E2D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039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F312BFA-C407-1E41-948E-0393D2F10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469581B8-258F-4D4B-98E9-0DBD53957B87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64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8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42" r:id="rId2"/>
    <p:sldLayoutId id="2147483822" r:id="rId3"/>
    <p:sldLayoutId id="2147483826" r:id="rId4"/>
    <p:sldLayoutId id="2147483843" r:id="rId5"/>
    <p:sldLayoutId id="2147483838" r:id="rId6"/>
    <p:sldLayoutId id="2147483841" r:id="rId7"/>
    <p:sldLayoutId id="2147483844" r:id="rId8"/>
    <p:sldLayoutId id="2147483829" r:id="rId9"/>
    <p:sldLayoutId id="2147483837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UsG_PfCeVM?feature=oembed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1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0C2CE6A1-FEFB-E24F-8161-548EE0909A12}"/>
              </a:ext>
            </a:extLst>
          </p:cNvPr>
          <p:cNvSpPr txBox="1">
            <a:spLocks/>
          </p:cNvSpPr>
          <p:nvPr/>
        </p:nvSpPr>
        <p:spPr>
          <a:xfrm>
            <a:off x="311727" y="2959706"/>
            <a:ext cx="11565082" cy="178739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a-DK" b="1" dirty="0">
                <a:latin typeface="Tenorite" panose="00000500000000000000" pitchFamily="2" charset="0"/>
              </a:rPr>
              <a:t>FIRE EATER A/S </a:t>
            </a:r>
          </a:p>
          <a:p>
            <a:pPr algn="ctr"/>
            <a:r>
              <a:rPr lang="da-DK" dirty="0">
                <a:latin typeface="Tenorite" panose="00000500000000000000" pitchFamily="2" charset="0"/>
              </a:rPr>
              <a:t>The </a:t>
            </a:r>
            <a:r>
              <a:rPr lang="da-DK" dirty="0" err="1">
                <a:latin typeface="Tenorite" panose="00000500000000000000" pitchFamily="2" charset="0"/>
              </a:rPr>
              <a:t>inventor</a:t>
            </a:r>
            <a:r>
              <a:rPr lang="da-DK" dirty="0">
                <a:latin typeface="Tenorite" panose="00000500000000000000" pitchFamily="2" charset="0"/>
              </a:rPr>
              <a:t> of </a:t>
            </a:r>
            <a:r>
              <a:rPr lang="da-DK" dirty="0" err="1">
                <a:latin typeface="Tenorite" panose="00000500000000000000" pitchFamily="2" charset="0"/>
              </a:rPr>
              <a:t>Inergen</a:t>
            </a:r>
            <a:endParaRPr lang="da-DK" dirty="0">
              <a:latin typeface="Tenorite" panose="00000500000000000000" pitchFamily="2" charset="0"/>
            </a:endParaRPr>
          </a:p>
          <a:p>
            <a:pPr algn="ctr"/>
            <a:r>
              <a:rPr lang="da-DK" dirty="0">
                <a:latin typeface="Tenorite" panose="00000500000000000000" pitchFamily="2" charset="0"/>
              </a:rPr>
              <a:t> fire </a:t>
            </a:r>
            <a:r>
              <a:rPr lang="da-DK" dirty="0" err="1">
                <a:latin typeface="Tenorite" panose="00000500000000000000" pitchFamily="2" charset="0"/>
              </a:rPr>
              <a:t>extingushing</a:t>
            </a:r>
            <a:r>
              <a:rPr lang="da-DK" dirty="0">
                <a:latin typeface="Tenorite" panose="00000500000000000000" pitchFamily="2" charset="0"/>
              </a:rPr>
              <a:t> systems 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 </a:t>
            </a:r>
            <a:br>
              <a:rPr lang="da-DK" dirty="0"/>
            </a:br>
            <a:endParaRPr lang="da-DK" sz="2400" dirty="0"/>
          </a:p>
          <a:p>
            <a:pPr algn="ctr"/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01870332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422B7A4-DF56-8AB4-F667-50CEB4B02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9284" y="488889"/>
            <a:ext cx="6189129" cy="6092978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170000"/>
              </a:lnSpc>
              <a:spcBef>
                <a:spcPct val="0"/>
              </a:spcBef>
              <a:buSzPct val="150000"/>
            </a:pPr>
            <a:r>
              <a:rPr lang="en-US" sz="1400" b="1" dirty="0">
                <a:solidFill>
                  <a:schemeClr val="tx1"/>
                </a:solidFill>
                <a:cs typeface="+mn-cs"/>
              </a:rPr>
              <a:t>Examples of Industries: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Data Centre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Buildings worthy of preservation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Museums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Psychiatry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Offshore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Marine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Pharma</a:t>
            </a:r>
          </a:p>
          <a:p>
            <a:pPr eaLnBrk="0" fontAlgn="base" hangingPunct="0">
              <a:lnSpc>
                <a:spcPct val="170000"/>
              </a:lnSpc>
              <a:spcBef>
                <a:spcPct val="0"/>
              </a:spcBef>
              <a:buSzPct val="150000"/>
            </a:pPr>
            <a:r>
              <a:rPr lang="en-US" sz="1400" b="1" dirty="0">
                <a:solidFill>
                  <a:schemeClr val="tx1"/>
                </a:solidFill>
                <a:cs typeface="+mn-cs"/>
              </a:rPr>
              <a:t>Examples of areas of application: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Server rooms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Archives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Production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Dangerous goods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Cold storage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Warehouse robots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Warehouses</a:t>
            </a:r>
            <a:endParaRPr lang="da-DK" sz="14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0FCF580-90A4-7D5E-AA05-A3A5CE5D0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Inergen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used</a:t>
            </a:r>
            <a:r>
              <a:rPr lang="da-DK" dirty="0"/>
              <a:t> in all types of </a:t>
            </a:r>
            <a:r>
              <a:rPr lang="da-DK" dirty="0" err="1"/>
              <a:t>industries</a:t>
            </a:r>
            <a:endParaRPr lang="da-DK" dirty="0"/>
          </a:p>
        </p:txBody>
      </p:sp>
      <p:pic>
        <p:nvPicPr>
          <p:cNvPr id="6" name="Grafik 5" descr="Ild med massiv udfyldning">
            <a:extLst>
              <a:ext uri="{FF2B5EF4-FFF2-40B4-BE49-F238E27FC236}">
                <a16:creationId xmlns:a16="http://schemas.microsoft.com/office/drawing/2014/main" id="{63B84C27-DCAC-C669-B24E-7EC7A0C1C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053" y="4588315"/>
            <a:ext cx="1411268" cy="1411268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59CA8DF9-5CB0-C88F-98CA-82D456592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120" y="1841615"/>
            <a:ext cx="1243501" cy="1812561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6C09E069-2374-C9A2-1A17-2359BDCEB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6241" y="2949590"/>
            <a:ext cx="1352228" cy="1812561"/>
          </a:xfrm>
          <a:prstGeom prst="rect">
            <a:avLst/>
          </a:prstGeom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A143B433-8CAD-EEA4-26E4-630C64A1A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8889" y="4113549"/>
            <a:ext cx="1362701" cy="206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29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8F0876D-0605-4712-A24C-964585CEC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72640" y="3456486"/>
            <a:ext cx="9020256" cy="1066693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Tenorite" panose="00000500000000000000" pitchFamily="2" charset="0"/>
              </a:rPr>
              <a:t>World wide network, 3</a:t>
            </a:r>
            <a:r>
              <a:rPr lang="en-GB" sz="2000" baseline="30000" dirty="0">
                <a:solidFill>
                  <a:schemeClr val="bg1"/>
                </a:solidFill>
                <a:latin typeface="Tenorite" panose="00000500000000000000" pitchFamily="2" charset="0"/>
              </a:rPr>
              <a:t>rd</a:t>
            </a:r>
            <a:r>
              <a:rPr lang="en-GB" sz="2000" dirty="0">
                <a:solidFill>
                  <a:schemeClr val="bg1"/>
                </a:solidFill>
                <a:latin typeface="Tenorite" panose="00000500000000000000" pitchFamily="2" charset="0"/>
              </a:rPr>
              <a:t> Party approved product, Long standing engineering company, fully certified design, proven product, futureproof and sustainable.</a:t>
            </a:r>
            <a:endParaRPr lang="en-GB" sz="2000" b="1" u="sng" dirty="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4F2BD5-3E0E-42E9-9860-1CE7B21C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104" y="2075952"/>
            <a:ext cx="10515600" cy="1325563"/>
          </a:xfrm>
        </p:spPr>
        <p:txBody>
          <a:bodyPr/>
          <a:lstStyle/>
          <a:p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norite" panose="00000500000000000000" pitchFamily="2" charset="0"/>
              </a:rPr>
              <a:t>Summary…</a:t>
            </a:r>
            <a:br>
              <a:rPr lang="en-US" sz="3600" b="1">
                <a:ln w="0"/>
                <a:solidFill>
                  <a:srgbClr val="027D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5893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F0C8-7E20-4D63-B1E0-E9227DDC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err="1"/>
              <a:t>Questions</a:t>
            </a:r>
            <a:endParaRPr lang="da-DK" sz="6000"/>
          </a:p>
        </p:txBody>
      </p:sp>
      <p:pic>
        <p:nvPicPr>
          <p:cNvPr id="5" name="Grafik 4" descr="Spørgsmålstegn med massiv udfyldning">
            <a:extLst>
              <a:ext uri="{FF2B5EF4-FFF2-40B4-BE49-F238E27FC236}">
                <a16:creationId xmlns:a16="http://schemas.microsoft.com/office/drawing/2014/main" id="{FC36CC5A-3D9C-0E41-AB9D-E0EAC98BB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7172" y="2283279"/>
            <a:ext cx="2857499" cy="28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60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40D2958-DA22-1145-E020-1B46A4945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9301FFF-9BE1-E87C-266B-C30CE973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Onlinemedier 3" title="Fire Eater - how Inergen works">
            <a:hlinkClick r:id="" action="ppaction://media"/>
            <a:extLst>
              <a:ext uri="{FF2B5EF4-FFF2-40B4-BE49-F238E27FC236}">
                <a16:creationId xmlns:a16="http://schemas.microsoft.com/office/drawing/2014/main" id="{D3380E02-AC1F-F922-0FA7-325AC6B5C7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11967" y="-183422"/>
            <a:ext cx="12627838" cy="713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7F7A7C4-0A64-AE41-86EC-EA98DAC9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393" y="1050290"/>
            <a:ext cx="6124615" cy="914400"/>
          </a:xfrm>
          <a:prstGeom prst="rect">
            <a:avLst/>
          </a:prstGeom>
        </p:spPr>
        <p:txBody>
          <a:bodyPr/>
          <a:lstStyle/>
          <a:p>
            <a:r>
              <a:rPr lang="da-DK" dirty="0" err="1">
                <a:solidFill>
                  <a:schemeClr val="bg1"/>
                </a:solidFill>
                <a:latin typeface="Tenorite" panose="00000500000000000000" pitchFamily="2" charset="0"/>
              </a:rPr>
              <a:t>Benefits</a:t>
            </a:r>
            <a:r>
              <a:rPr lang="da-DK" dirty="0">
                <a:solidFill>
                  <a:schemeClr val="bg1"/>
                </a:solidFill>
                <a:latin typeface="Tenorite" panose="00000500000000000000" pitchFamily="2" charset="0"/>
              </a:rPr>
              <a:t> of </a:t>
            </a:r>
            <a:r>
              <a:rPr lang="da-DK" dirty="0" err="1">
                <a:solidFill>
                  <a:schemeClr val="bg1"/>
                </a:solidFill>
                <a:latin typeface="Tenorite" panose="00000500000000000000" pitchFamily="2" charset="0"/>
              </a:rPr>
              <a:t>Inergen</a:t>
            </a:r>
            <a:br>
              <a:rPr lang="da-DK" dirty="0">
                <a:solidFill>
                  <a:schemeClr val="tx1"/>
                </a:solidFill>
              </a:rPr>
            </a:br>
            <a:br>
              <a:rPr lang="da-DK" dirty="0">
                <a:solidFill>
                  <a:schemeClr val="accent3"/>
                </a:solidFill>
              </a:rPr>
            </a:br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20" name="Grafik 19" descr="Afkrydsning med massiv udfyldning">
            <a:extLst>
              <a:ext uri="{FF2B5EF4-FFF2-40B4-BE49-F238E27FC236}">
                <a16:creationId xmlns:a16="http://schemas.microsoft.com/office/drawing/2014/main" id="{D72E0268-2A3C-B44D-87A4-30F361C59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6746" y="2988940"/>
            <a:ext cx="914400" cy="914400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FCD61FDB-1517-1942-A3CD-9DEEBB9A93B9}"/>
              </a:ext>
            </a:extLst>
          </p:cNvPr>
          <p:cNvSpPr txBox="1"/>
          <p:nvPr/>
        </p:nvSpPr>
        <p:spPr>
          <a:xfrm>
            <a:off x="1294004" y="4089242"/>
            <a:ext cx="1364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No </a:t>
            </a:r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damage</a:t>
            </a:r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 to </a:t>
            </a:r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equipment</a:t>
            </a:r>
            <a:endParaRPr lang="da-DK" sz="1400" dirty="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pPr algn="ctr"/>
            <a:endParaRPr lang="da-DK" sz="1400" dirty="0">
              <a:solidFill>
                <a:schemeClr val="bg1"/>
              </a:solidFill>
            </a:endParaRP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17C1570B-B408-6249-A525-85D30C52A2A2}"/>
              </a:ext>
            </a:extLst>
          </p:cNvPr>
          <p:cNvSpPr txBox="1"/>
          <p:nvPr/>
        </p:nvSpPr>
        <p:spPr>
          <a:xfrm>
            <a:off x="3577821" y="4089242"/>
            <a:ext cx="1394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Safe</a:t>
            </a:r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 for </a:t>
            </a:r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people</a:t>
            </a:r>
            <a:endParaRPr lang="da-DK" sz="14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43B58DF6-8367-D344-AF83-F34C9EA4E4D6}"/>
              </a:ext>
            </a:extLst>
          </p:cNvPr>
          <p:cNvSpPr txBox="1"/>
          <p:nvPr/>
        </p:nvSpPr>
        <p:spPr>
          <a:xfrm>
            <a:off x="5571165" y="4103454"/>
            <a:ext cx="1372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enorite" panose="00000500000000000000" pitchFamily="2" charset="0"/>
              </a:rPr>
              <a:t>Sustainable solution - harmless to the environment</a:t>
            </a:r>
            <a:endParaRPr lang="da-DK" sz="14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6034F245-1EE8-5B48-A941-86F1F7694E0E}"/>
              </a:ext>
            </a:extLst>
          </p:cNvPr>
          <p:cNvSpPr txBox="1"/>
          <p:nvPr/>
        </p:nvSpPr>
        <p:spPr>
          <a:xfrm>
            <a:off x="7615559" y="4109354"/>
            <a:ext cx="1318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No </a:t>
            </a:r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loss</a:t>
            </a:r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 of </a:t>
            </a:r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revenue</a:t>
            </a:r>
            <a:endParaRPr lang="da-DK" sz="14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1010294E-CDAA-C041-BFDF-FEC0146E23A7}"/>
              </a:ext>
            </a:extLst>
          </p:cNvPr>
          <p:cNvSpPr txBox="1"/>
          <p:nvPr/>
        </p:nvSpPr>
        <p:spPr>
          <a:xfrm>
            <a:off x="9592512" y="4115758"/>
            <a:ext cx="133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The </a:t>
            </a:r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world's</a:t>
            </a:r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 </a:t>
            </a:r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safest</a:t>
            </a:r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 solution</a:t>
            </a:r>
          </a:p>
        </p:txBody>
      </p:sp>
      <p:cxnSp>
        <p:nvCxnSpPr>
          <p:cNvPr id="30" name="Lige forbindelse 29">
            <a:extLst>
              <a:ext uri="{FF2B5EF4-FFF2-40B4-BE49-F238E27FC236}">
                <a16:creationId xmlns:a16="http://schemas.microsoft.com/office/drawing/2014/main" id="{C77FC3E7-66DF-0E4C-A483-54E3E6EC8CB3}"/>
              </a:ext>
            </a:extLst>
          </p:cNvPr>
          <p:cNvCxnSpPr>
            <a:cxnSpLocks/>
          </p:cNvCxnSpPr>
          <p:nvPr/>
        </p:nvCxnSpPr>
        <p:spPr>
          <a:xfrm>
            <a:off x="9379045" y="3051894"/>
            <a:ext cx="0" cy="20115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8012C096-D03F-2549-B443-EDE6F33DBEFC}"/>
              </a:ext>
            </a:extLst>
          </p:cNvPr>
          <p:cNvCxnSpPr>
            <a:cxnSpLocks/>
          </p:cNvCxnSpPr>
          <p:nvPr/>
        </p:nvCxnSpPr>
        <p:spPr>
          <a:xfrm>
            <a:off x="5387606" y="3051894"/>
            <a:ext cx="0" cy="20115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62E14BD9-0519-744C-B888-640E15F65023}"/>
              </a:ext>
            </a:extLst>
          </p:cNvPr>
          <p:cNvCxnSpPr>
            <a:cxnSpLocks/>
          </p:cNvCxnSpPr>
          <p:nvPr/>
        </p:nvCxnSpPr>
        <p:spPr>
          <a:xfrm>
            <a:off x="7307141" y="3051894"/>
            <a:ext cx="0" cy="20115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forbindelse 32">
            <a:extLst>
              <a:ext uri="{FF2B5EF4-FFF2-40B4-BE49-F238E27FC236}">
                <a16:creationId xmlns:a16="http://schemas.microsoft.com/office/drawing/2014/main" id="{F05D8D6C-A1A7-0943-8BC7-265E216B27AF}"/>
              </a:ext>
            </a:extLst>
          </p:cNvPr>
          <p:cNvCxnSpPr>
            <a:cxnSpLocks/>
          </p:cNvCxnSpPr>
          <p:nvPr/>
        </p:nvCxnSpPr>
        <p:spPr>
          <a:xfrm>
            <a:off x="3212071" y="3051894"/>
            <a:ext cx="0" cy="20115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Fabrik med massiv udfyldning">
            <a:extLst>
              <a:ext uri="{FF2B5EF4-FFF2-40B4-BE49-F238E27FC236}">
                <a16:creationId xmlns:a16="http://schemas.microsoft.com/office/drawing/2014/main" id="{EDB4180F-296E-474F-B1E3-A584EFEFC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5188" y="2971800"/>
            <a:ext cx="914400" cy="914400"/>
          </a:xfrm>
          <a:prstGeom prst="rect">
            <a:avLst/>
          </a:prstGeom>
        </p:spPr>
      </p:pic>
      <p:pic>
        <p:nvPicPr>
          <p:cNvPr id="8" name="Grafik 7" descr="Mand med massiv udfyldning">
            <a:extLst>
              <a:ext uri="{FF2B5EF4-FFF2-40B4-BE49-F238E27FC236}">
                <a16:creationId xmlns:a16="http://schemas.microsoft.com/office/drawing/2014/main" id="{CC03AB52-2DF5-EF46-BE0A-2A0559E00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6054" y="2971800"/>
            <a:ext cx="914400" cy="914400"/>
          </a:xfrm>
          <a:prstGeom prst="rect">
            <a:avLst/>
          </a:prstGeom>
        </p:spPr>
      </p:pic>
      <p:pic>
        <p:nvPicPr>
          <p:cNvPr id="11" name="Grafik 10" descr="Åben hånd med plante med massiv udfyldning">
            <a:extLst>
              <a:ext uri="{FF2B5EF4-FFF2-40B4-BE49-F238E27FC236}">
                <a16:creationId xmlns:a16="http://schemas.microsoft.com/office/drawing/2014/main" id="{5F6B94AC-AF9E-5E46-83F2-362F77FE3B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97000" y="2971800"/>
            <a:ext cx="914400" cy="914400"/>
          </a:xfrm>
          <a:prstGeom prst="rect">
            <a:avLst/>
          </a:prstGeom>
        </p:spPr>
      </p:pic>
      <p:pic>
        <p:nvPicPr>
          <p:cNvPr id="13" name="Grafik 12" descr="Mønter kontur">
            <a:extLst>
              <a:ext uri="{FF2B5EF4-FFF2-40B4-BE49-F238E27FC236}">
                <a16:creationId xmlns:a16="http://schemas.microsoft.com/office/drawing/2014/main" id="{FA320CBC-292A-C242-AAC2-DD267DFA35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07211" y="2971800"/>
            <a:ext cx="914400" cy="914400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318A8396-F02D-8F45-9ED8-3BCEEEB5E1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944408"/>
            <a:ext cx="866250" cy="8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9385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F7012DAC-EF00-46B8-8068-48513737D1B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-31021" y="0"/>
            <a:ext cx="12455462" cy="6913658"/>
          </a:xfrm>
        </p:spPr>
      </p:pic>
      <p:sp>
        <p:nvSpPr>
          <p:cNvPr id="561" name="Fire is a speed or motion, initiated by energy, which starts up a self-sustaining oxidation process generated by a flammable gas.…"/>
          <p:cNvSpPr>
            <a:spLocks noGrp="1"/>
          </p:cNvSpPr>
          <p:nvPr>
            <p:ph type="body" sz="half" idx="2"/>
          </p:nvPr>
        </p:nvSpPr>
        <p:spPr>
          <a:xfrm>
            <a:off x="6498355" y="1218487"/>
            <a:ext cx="4237533" cy="9155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Inergen</a:t>
            </a:r>
            <a:r>
              <a:rPr lang="en-US" sz="2000" dirty="0">
                <a:solidFill>
                  <a:schemeClr val="tx1"/>
                </a:solidFill>
              </a:rPr>
              <a:t> is a mixture of natural gases which has no harmful effect on the environment or humans.</a:t>
            </a:r>
            <a:endParaRPr lang="da-DK" altLang="da-DK" sz="2000" dirty="0">
              <a:solidFill>
                <a:schemeClr val="tx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AF54045-3494-4124-80AD-C504D326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901" y="594180"/>
            <a:ext cx="4237532" cy="627363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What is </a:t>
            </a:r>
            <a:r>
              <a:rPr lang="en-US" sz="3600" dirty="0" err="1">
                <a:solidFill>
                  <a:schemeClr val="bg1"/>
                </a:solidFill>
              </a:rPr>
              <a:t>Inergen</a:t>
            </a:r>
            <a:r>
              <a:rPr lang="da-DK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0" name="Billed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16263" r="-3793" b="3472"/>
          <a:stretch/>
        </p:blipFill>
        <p:spPr>
          <a:xfrm>
            <a:off x="7931321" y="2857581"/>
            <a:ext cx="3372423" cy="2235883"/>
          </a:xfrm>
          <a:prstGeom prst="rect">
            <a:avLst/>
          </a:prstGeom>
          <a:ln>
            <a:noFill/>
          </a:ln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D7C0447-7A53-44E6-934D-173586E6844E}"/>
              </a:ext>
            </a:extLst>
          </p:cNvPr>
          <p:cNvSpPr txBox="1"/>
          <p:nvPr/>
        </p:nvSpPr>
        <p:spPr>
          <a:xfrm>
            <a:off x="6498355" y="759878"/>
            <a:ext cx="42375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 err="1"/>
              <a:t>Ordinary</a:t>
            </a:r>
            <a:r>
              <a:rPr lang="da-DK" sz="2400" b="1" dirty="0"/>
              <a:t> </a:t>
            </a:r>
            <a:r>
              <a:rPr lang="da-DK" sz="2400" b="1" dirty="0" err="1"/>
              <a:t>atmospheric</a:t>
            </a:r>
            <a:r>
              <a:rPr lang="da-DK" sz="2400" b="1" dirty="0"/>
              <a:t> air</a:t>
            </a:r>
            <a:endParaRPr lang="da-DK" sz="2500" b="1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A9B01B2-2CC9-FC4F-B3C5-9ED2F5450315}"/>
              </a:ext>
            </a:extLst>
          </p:cNvPr>
          <p:cNvSpPr/>
          <p:nvPr/>
        </p:nvSpPr>
        <p:spPr>
          <a:xfrm>
            <a:off x="272637" y="4760673"/>
            <a:ext cx="5450551" cy="1810924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4554BD8C-680D-E642-AF03-C968D39F1B74}"/>
              </a:ext>
            </a:extLst>
          </p:cNvPr>
          <p:cNvSpPr txBox="1"/>
          <p:nvPr/>
        </p:nvSpPr>
        <p:spPr>
          <a:xfrm>
            <a:off x="4777735" y="5001358"/>
            <a:ext cx="315358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</a:rPr>
              <a:t>Ordinary atmospheric air</a:t>
            </a:r>
          </a:p>
          <a:p>
            <a:r>
              <a:rPr lang="da-DK" sz="2000" dirty="0">
                <a:solidFill>
                  <a:schemeClr val="bg1"/>
                </a:solidFill>
              </a:rPr>
              <a:t>78.1 % Nitrogen</a:t>
            </a:r>
          </a:p>
          <a:p>
            <a:r>
              <a:rPr lang="da-DK" sz="2000" dirty="0">
                <a:solidFill>
                  <a:schemeClr val="bg1"/>
                </a:solidFill>
              </a:rPr>
              <a:t>20,9 % Oxygen</a:t>
            </a:r>
          </a:p>
          <a:p>
            <a:r>
              <a:rPr lang="da-DK" sz="2000" dirty="0">
                <a:solidFill>
                  <a:schemeClr val="bg1"/>
                </a:solidFill>
              </a:rPr>
              <a:t>0,9 % Argon</a:t>
            </a:r>
          </a:p>
          <a:p>
            <a:r>
              <a:rPr lang="da-DK" sz="2000" dirty="0">
                <a:solidFill>
                  <a:schemeClr val="bg1"/>
                </a:solidFill>
              </a:rPr>
              <a:t>0,037 % CO2</a:t>
            </a:r>
            <a:endParaRPr lang="da-DK" sz="2000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157B84CA-109C-B747-BB5E-74C0FE7C0361}"/>
              </a:ext>
            </a:extLst>
          </p:cNvPr>
          <p:cNvSpPr txBox="1"/>
          <p:nvPr/>
        </p:nvSpPr>
        <p:spPr>
          <a:xfrm>
            <a:off x="4777735" y="3250961"/>
            <a:ext cx="31535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</a:rPr>
              <a:t>Inergen</a:t>
            </a:r>
          </a:p>
          <a:p>
            <a:r>
              <a:rPr lang="da-DK" sz="2000" dirty="0">
                <a:solidFill>
                  <a:schemeClr val="bg1"/>
                </a:solidFill>
              </a:rPr>
              <a:t>52 % Nitrogen</a:t>
            </a:r>
          </a:p>
          <a:p>
            <a:r>
              <a:rPr lang="da-DK" sz="2000" dirty="0">
                <a:solidFill>
                  <a:schemeClr val="bg1"/>
                </a:solidFill>
              </a:rPr>
              <a:t>40 % Argon</a:t>
            </a:r>
          </a:p>
          <a:p>
            <a:r>
              <a:rPr lang="da-DK" sz="2000" dirty="0">
                <a:solidFill>
                  <a:schemeClr val="bg1"/>
                </a:solidFill>
              </a:rPr>
              <a:t>  8 % CO2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790925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A0293C9-3CF8-4F40-BDBF-A1AD216F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safety</a:t>
            </a:r>
            <a:r>
              <a:rPr lang="da-DK"/>
              <a:t> – is </a:t>
            </a:r>
            <a:r>
              <a:rPr lang="da-DK" err="1"/>
              <a:t>our</a:t>
            </a:r>
            <a:r>
              <a:rPr lang="da-DK"/>
              <a:t> business</a:t>
            </a:r>
          </a:p>
        </p:txBody>
      </p:sp>
      <p:pic>
        <p:nvPicPr>
          <p:cNvPr id="6" name="Grafik 5" descr="Retfærdighedsvægte med massiv udfyldning">
            <a:extLst>
              <a:ext uri="{FF2B5EF4-FFF2-40B4-BE49-F238E27FC236}">
                <a16:creationId xmlns:a16="http://schemas.microsoft.com/office/drawing/2014/main" id="{D725B0DA-173D-4B92-BC51-A148A0D0C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0309" y="4129240"/>
            <a:ext cx="2702882" cy="27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6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62CF9C67-24A3-4CD5-A344-E062ED2E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0" y="2292922"/>
            <a:ext cx="4618432" cy="314325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54155E9-537B-4F5B-88CF-8FCA47DED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903" y="2292922"/>
            <a:ext cx="4844447" cy="3143257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078752EA-AA00-4F06-AB2E-ADF23EFD69E8}"/>
              </a:ext>
            </a:extLst>
          </p:cNvPr>
          <p:cNvSpPr txBox="1"/>
          <p:nvPr/>
        </p:nvSpPr>
        <p:spPr>
          <a:xfrm>
            <a:off x="1054717" y="665492"/>
            <a:ext cx="5667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err="1">
                <a:solidFill>
                  <a:schemeClr val="accent1"/>
                </a:solidFill>
                <a:latin typeface="Tenorite" panose="00000500000000000000" pitchFamily="2" charset="0"/>
              </a:rPr>
              <a:t>Why</a:t>
            </a:r>
            <a:r>
              <a:rPr lang="da-DK" sz="3600" dirty="0">
                <a:solidFill>
                  <a:schemeClr val="accent1"/>
                </a:solidFill>
                <a:latin typeface="Tenorite" panose="00000500000000000000" pitchFamily="2" charset="0"/>
              </a:rPr>
              <a:t> </a:t>
            </a:r>
            <a:r>
              <a:rPr lang="da-DK" sz="3600" dirty="0" err="1">
                <a:solidFill>
                  <a:schemeClr val="accent1"/>
                </a:solidFill>
                <a:latin typeface="Tenorite" panose="00000500000000000000" pitchFamily="2" charset="0"/>
              </a:rPr>
              <a:t>Inergen</a:t>
            </a:r>
            <a:r>
              <a:rPr lang="da-DK" sz="3600" baseline="30000" dirty="0">
                <a:solidFill>
                  <a:schemeClr val="accent1"/>
                </a:solidFill>
                <a:latin typeface="Tenorite" panose="00000500000000000000" pitchFamily="2" charset="0"/>
              </a:rPr>
              <a:t>®</a:t>
            </a:r>
            <a:endParaRPr lang="da-DK" sz="3600" dirty="0">
              <a:solidFill>
                <a:schemeClr val="accent1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803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EF2548A-EE84-4342-8BF1-4F17DFD0E45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21001" y="1644882"/>
            <a:ext cx="6568843" cy="4547626"/>
          </a:xfrm>
        </p:spPr>
        <p:txBody>
          <a:bodyPr>
            <a:noAutofit/>
          </a:bodyPr>
          <a:lstStyle/>
          <a:p>
            <a:pPr marL="285750" indent="-285750" eaLnBrk="0" fontAlgn="base" hangingPunct="0">
              <a:spcBef>
                <a:spcPct val="0"/>
              </a:spcBef>
              <a:buSzPct val="150000"/>
            </a:pPr>
            <a:r>
              <a:rPr lang="da-DK" sz="2000" dirty="0"/>
              <a:t> </a:t>
            </a:r>
            <a:r>
              <a:rPr lang="da-DK" sz="2000" dirty="0" err="1"/>
              <a:t>Name</a:t>
            </a:r>
            <a:r>
              <a:rPr lang="da-DK" sz="2000" dirty="0"/>
              <a:t> </a:t>
            </a:r>
            <a:r>
              <a:rPr lang="da-DK" sz="2000" dirty="0" err="1"/>
              <a:t>comes</a:t>
            </a:r>
            <a:r>
              <a:rPr lang="da-DK" sz="2000" dirty="0"/>
              <a:t> from Inert gas +Nitrogen = </a:t>
            </a:r>
            <a:r>
              <a:rPr lang="da-DK" sz="2000" dirty="0" err="1"/>
              <a:t>Inergen</a:t>
            </a:r>
            <a:r>
              <a:rPr lang="da-DK" sz="2000" dirty="0"/>
              <a:t> </a:t>
            </a:r>
          </a:p>
          <a:p>
            <a:pPr marL="285750" indent="-285750" eaLnBrk="0" fontAlgn="base" hangingPunct="0">
              <a:spcBef>
                <a:spcPct val="0"/>
              </a:spcBef>
              <a:buSzPct val="150000"/>
            </a:pPr>
            <a:r>
              <a:rPr lang="da-DK" sz="2000" dirty="0"/>
              <a:t> 52 % Nitrogen, 40 % Argon, 8% CO2.</a:t>
            </a:r>
          </a:p>
          <a:p>
            <a:pPr marL="285750" indent="-285750" eaLnBrk="0" fontAlgn="base" hangingPunct="0">
              <a:spcBef>
                <a:spcPct val="0"/>
              </a:spcBef>
              <a:buSzPct val="150000"/>
            </a:pPr>
            <a:r>
              <a:rPr lang="da-DK" sz="2000" dirty="0"/>
              <a:t> Zero </a:t>
            </a:r>
            <a:r>
              <a:rPr lang="da-DK" sz="2000" dirty="0" err="1"/>
              <a:t>ozone</a:t>
            </a:r>
            <a:r>
              <a:rPr lang="da-DK" sz="2000" dirty="0"/>
              <a:t> </a:t>
            </a:r>
            <a:r>
              <a:rPr lang="da-DK" sz="2000" dirty="0" err="1"/>
              <a:t>depletion</a:t>
            </a:r>
            <a:r>
              <a:rPr lang="da-DK" sz="2000" dirty="0"/>
              <a:t> (ODP).</a:t>
            </a:r>
          </a:p>
          <a:p>
            <a:pPr marL="285750" indent="-285750" eaLnBrk="0" fontAlgn="base" hangingPunct="0">
              <a:spcBef>
                <a:spcPct val="0"/>
              </a:spcBef>
              <a:buSzPct val="150000"/>
            </a:pPr>
            <a:r>
              <a:rPr lang="da-DK" sz="2000" dirty="0"/>
              <a:t> Zero global </a:t>
            </a:r>
            <a:r>
              <a:rPr lang="da-DK" sz="2000" dirty="0" err="1"/>
              <a:t>warming</a:t>
            </a:r>
            <a:r>
              <a:rPr lang="da-DK" sz="2000" dirty="0"/>
              <a:t> potential (GWP).</a:t>
            </a:r>
          </a:p>
          <a:p>
            <a:pPr marL="285750" indent="-285750" eaLnBrk="0" fontAlgn="base" hangingPunct="0">
              <a:spcBef>
                <a:spcPct val="0"/>
              </a:spcBef>
              <a:buSzPct val="150000"/>
            </a:pPr>
            <a:r>
              <a:rPr lang="da-DK" sz="2000" dirty="0"/>
              <a:t> Non-</a:t>
            </a:r>
            <a:r>
              <a:rPr lang="da-DK" sz="2000" dirty="0" err="1"/>
              <a:t>toxic</a:t>
            </a:r>
            <a:r>
              <a:rPr lang="da-DK" sz="2000" dirty="0"/>
              <a:t> &amp; </a:t>
            </a:r>
            <a:r>
              <a:rPr lang="da-DK" sz="2000" dirty="0" err="1"/>
              <a:t>fully</a:t>
            </a:r>
            <a:r>
              <a:rPr lang="da-DK" sz="2000" dirty="0"/>
              <a:t> </a:t>
            </a:r>
            <a:r>
              <a:rPr lang="da-DK" sz="2000" dirty="0" err="1"/>
              <a:t>tested</a:t>
            </a:r>
            <a:r>
              <a:rPr lang="da-DK" sz="2000" dirty="0"/>
              <a:t> on </a:t>
            </a:r>
            <a:r>
              <a:rPr lang="da-DK" sz="2000" dirty="0" err="1"/>
              <a:t>humans</a:t>
            </a:r>
            <a:r>
              <a:rPr lang="da-DK" sz="2000" dirty="0"/>
              <a:t>.</a:t>
            </a:r>
          </a:p>
          <a:p>
            <a:pPr marL="285750" indent="-285750" eaLnBrk="0" fontAlgn="base" hangingPunct="0">
              <a:spcBef>
                <a:spcPct val="0"/>
              </a:spcBef>
              <a:buSzPct val="150000"/>
            </a:pPr>
            <a:r>
              <a:rPr lang="da-DK" sz="2000" dirty="0"/>
              <a:t> Discharge </a:t>
            </a:r>
            <a:r>
              <a:rPr lang="da-DK" sz="2000" dirty="0" err="1"/>
              <a:t>testing</a:t>
            </a:r>
            <a:r>
              <a:rPr lang="da-DK" sz="2000" dirty="0"/>
              <a:t> </a:t>
            </a:r>
            <a:r>
              <a:rPr lang="da-DK" sz="2000" dirty="0" err="1"/>
              <a:t>possible</a:t>
            </a:r>
            <a:r>
              <a:rPr lang="da-DK" sz="2000" dirty="0"/>
              <a:t>, more </a:t>
            </a:r>
            <a:r>
              <a:rPr lang="da-DK" sz="2000" dirty="0" err="1"/>
              <a:t>than</a:t>
            </a:r>
            <a:r>
              <a:rPr lang="da-DK" sz="2000" dirty="0"/>
              <a:t> 5000 live full-  </a:t>
            </a:r>
            <a:r>
              <a:rPr lang="da-DK" sz="2000" dirty="0" err="1"/>
              <a:t>scale</a:t>
            </a:r>
            <a:r>
              <a:rPr lang="da-DK" sz="2000" dirty="0"/>
              <a:t> tests </a:t>
            </a:r>
            <a:r>
              <a:rPr lang="da-DK" sz="2000" dirty="0" err="1"/>
              <a:t>completed</a:t>
            </a:r>
            <a:r>
              <a:rPr lang="da-DK" sz="2000" dirty="0"/>
              <a:t> to date.</a:t>
            </a:r>
          </a:p>
          <a:p>
            <a:pPr marL="285750" indent="-285750" eaLnBrk="0" fontAlgn="base" hangingPunct="0">
              <a:spcBef>
                <a:spcPct val="0"/>
              </a:spcBef>
              <a:buSzPct val="150000"/>
            </a:pPr>
            <a:r>
              <a:rPr lang="da-DK" sz="2000" dirty="0"/>
              <a:t> </a:t>
            </a:r>
            <a:r>
              <a:rPr lang="da-DK" sz="2000" dirty="0" err="1"/>
              <a:t>Approved</a:t>
            </a:r>
            <a:r>
              <a:rPr lang="da-DK" sz="2000" dirty="0"/>
              <a:t> for </a:t>
            </a:r>
            <a:r>
              <a:rPr lang="da-DK" sz="2000" dirty="0" err="1"/>
              <a:t>occupied</a:t>
            </a:r>
            <a:r>
              <a:rPr lang="da-DK" sz="2000" dirty="0"/>
              <a:t> </a:t>
            </a:r>
            <a:r>
              <a:rPr lang="da-DK" sz="2000" dirty="0" err="1"/>
              <a:t>spaces</a:t>
            </a:r>
            <a:r>
              <a:rPr lang="da-DK" sz="2000" dirty="0"/>
              <a:t>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910FCC9-CB39-43C2-A5DC-06369C092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797" y="1599347"/>
            <a:ext cx="3564729" cy="42530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D259B04C-43FC-4926-9284-D65488CC7967}"/>
              </a:ext>
            </a:extLst>
          </p:cNvPr>
          <p:cNvSpPr txBox="1"/>
          <p:nvPr/>
        </p:nvSpPr>
        <p:spPr>
          <a:xfrm>
            <a:off x="840114" y="665492"/>
            <a:ext cx="5667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err="1">
                <a:solidFill>
                  <a:schemeClr val="accent1"/>
                </a:solidFill>
                <a:latin typeface="Tenorite" panose="00000500000000000000" pitchFamily="2" charset="0"/>
              </a:rPr>
              <a:t>Why</a:t>
            </a:r>
            <a:r>
              <a:rPr lang="da-DK" sz="3600">
                <a:solidFill>
                  <a:schemeClr val="accent1"/>
                </a:solidFill>
                <a:latin typeface="Tenorite" panose="00000500000000000000" pitchFamily="2" charset="0"/>
              </a:rPr>
              <a:t> </a:t>
            </a:r>
            <a:r>
              <a:rPr lang="da-DK" sz="3600" err="1">
                <a:solidFill>
                  <a:schemeClr val="accent1"/>
                </a:solidFill>
                <a:latin typeface="Tenorite" panose="00000500000000000000" pitchFamily="2" charset="0"/>
              </a:rPr>
              <a:t>Inergen</a:t>
            </a:r>
            <a:r>
              <a:rPr lang="da-DK" sz="3600" baseline="30000">
                <a:solidFill>
                  <a:schemeClr val="accent1"/>
                </a:solidFill>
                <a:latin typeface="Tenorite" panose="00000500000000000000" pitchFamily="2" charset="0"/>
              </a:rPr>
              <a:t>®</a:t>
            </a:r>
            <a:endParaRPr lang="da-DK" sz="3600">
              <a:solidFill>
                <a:schemeClr val="accent1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500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0C772D77-EEB4-0846-9012-2EC8C9D321E3}"/>
              </a:ext>
            </a:extLst>
          </p:cNvPr>
          <p:cNvSpPr txBox="1"/>
          <p:nvPr/>
        </p:nvSpPr>
        <p:spPr>
          <a:xfrm>
            <a:off x="961777" y="1044241"/>
            <a:ext cx="7947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chemeClr val="bg1"/>
                </a:solidFill>
                <a:latin typeface="Tenorite" panose="00000500000000000000" pitchFamily="2" charset="0"/>
              </a:rPr>
              <a:t>5 </a:t>
            </a:r>
            <a:r>
              <a:rPr lang="da-DK" sz="3600" dirty="0" err="1">
                <a:solidFill>
                  <a:schemeClr val="bg1"/>
                </a:solidFill>
                <a:latin typeface="Tenorite" panose="00000500000000000000" pitchFamily="2" charset="0"/>
              </a:rPr>
              <a:t>reasons</a:t>
            </a:r>
            <a:r>
              <a:rPr lang="da-DK" sz="3600" dirty="0">
                <a:solidFill>
                  <a:schemeClr val="bg1"/>
                </a:solidFill>
                <a:latin typeface="Tenorite" panose="00000500000000000000" pitchFamily="2" charset="0"/>
              </a:rPr>
              <a:t> to </a:t>
            </a:r>
            <a:r>
              <a:rPr lang="da-DK" sz="3600" dirty="0" err="1">
                <a:solidFill>
                  <a:schemeClr val="bg1"/>
                </a:solidFill>
                <a:latin typeface="Tenorite" panose="00000500000000000000" pitchFamily="2" charset="0"/>
              </a:rPr>
              <a:t>choose</a:t>
            </a:r>
            <a:r>
              <a:rPr lang="da-DK" sz="3600" dirty="0">
                <a:solidFill>
                  <a:schemeClr val="bg1"/>
                </a:solidFill>
                <a:latin typeface="Tenorite" panose="00000500000000000000" pitchFamily="2" charset="0"/>
              </a:rPr>
              <a:t> </a:t>
            </a:r>
            <a:r>
              <a:rPr lang="da-DK" sz="3600" dirty="0" err="1">
                <a:solidFill>
                  <a:schemeClr val="bg1"/>
                </a:solidFill>
                <a:latin typeface="Tenorite" panose="00000500000000000000" pitchFamily="2" charset="0"/>
              </a:rPr>
              <a:t>Inergen</a:t>
            </a:r>
            <a:endParaRPr lang="da-DK" sz="3600" dirty="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4256110-8AA3-3A45-A170-32412633E80E}"/>
              </a:ext>
            </a:extLst>
          </p:cNvPr>
          <p:cNvSpPr/>
          <p:nvPr/>
        </p:nvSpPr>
        <p:spPr>
          <a:xfrm>
            <a:off x="961776" y="3247545"/>
            <a:ext cx="2100119" cy="208686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BCCB0DF-3750-F04E-BADB-2255833626D7}"/>
              </a:ext>
            </a:extLst>
          </p:cNvPr>
          <p:cNvSpPr/>
          <p:nvPr/>
        </p:nvSpPr>
        <p:spPr>
          <a:xfrm>
            <a:off x="979147" y="3580084"/>
            <a:ext cx="19352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1800">
                <a:solidFill>
                  <a:schemeClr val="bg1"/>
                </a:solidFill>
                <a:latin typeface="Tenorite" panose="00000500000000000000" pitchFamily="2" charset="0"/>
              </a:rPr>
              <a:t>No fogging, clean, no residue, dry &amp; non-conductive</a:t>
            </a:r>
          </a:p>
          <a:p>
            <a:pPr algn="ctr"/>
            <a:endParaRPr lang="da-DK">
              <a:solidFill>
                <a:schemeClr val="bg1"/>
              </a:solidFill>
            </a:endParaRPr>
          </a:p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629FEFB-26B8-4F3B-9451-0AFDED6DA64C}"/>
              </a:ext>
            </a:extLst>
          </p:cNvPr>
          <p:cNvSpPr/>
          <p:nvPr/>
        </p:nvSpPr>
        <p:spPr>
          <a:xfrm>
            <a:off x="3119212" y="1956473"/>
            <a:ext cx="2105931" cy="20831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E" sz="1800" dirty="0">
                <a:solidFill>
                  <a:schemeClr val="bg1"/>
                </a:solidFill>
                <a:latin typeface="Tenorite"/>
              </a:rPr>
              <a:t>High fire </a:t>
            </a:r>
            <a:r>
              <a:rPr lang="en-IE" dirty="0">
                <a:solidFill>
                  <a:schemeClr val="bg1"/>
                </a:solidFill>
                <a:latin typeface="Tenorite"/>
              </a:rPr>
              <a:t>extinguish-</a:t>
            </a:r>
            <a:r>
              <a:rPr lang="en-IE" dirty="0" err="1">
                <a:solidFill>
                  <a:schemeClr val="bg1"/>
                </a:solidFill>
                <a:latin typeface="Tenorite"/>
              </a:rPr>
              <a:t>ment</a:t>
            </a:r>
            <a:r>
              <a:rPr lang="en-IE" dirty="0">
                <a:solidFill>
                  <a:schemeClr val="bg1"/>
                </a:solidFill>
                <a:latin typeface="Tenorite"/>
              </a:rPr>
              <a:t> </a:t>
            </a:r>
            <a:r>
              <a:rPr lang="en-IE" sz="1800" dirty="0">
                <a:solidFill>
                  <a:schemeClr val="bg1"/>
                </a:solidFill>
                <a:latin typeface="Tenorite"/>
              </a:rPr>
              <a:t>capability</a:t>
            </a:r>
            <a:r>
              <a:rPr lang="en-IE" dirty="0">
                <a:solidFill>
                  <a:schemeClr val="bg1"/>
                </a:solidFill>
                <a:latin typeface="Tenorite"/>
              </a:rPr>
              <a:t> </a:t>
            </a:r>
            <a:endParaRPr lang="en-IE" sz="180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pPr algn="ctr"/>
            <a:endParaRPr lang="da-DK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1F6B351-3BDF-430D-8C1A-EA01450CAE66}"/>
              </a:ext>
            </a:extLst>
          </p:cNvPr>
          <p:cNvSpPr/>
          <p:nvPr/>
        </p:nvSpPr>
        <p:spPr>
          <a:xfrm>
            <a:off x="5198970" y="3178789"/>
            <a:ext cx="2181904" cy="21545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800">
                <a:solidFill>
                  <a:schemeClr val="bg1"/>
                </a:solidFill>
                <a:latin typeface="Tenorite" panose="00000500000000000000" pitchFamily="2" charset="0"/>
              </a:rPr>
              <a:t>Similar density to air – good retention times</a:t>
            </a:r>
          </a:p>
          <a:p>
            <a:pPr algn="ctr"/>
            <a:endParaRPr lang="da-DK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A7DF382-1150-44F1-9A5C-D0494EB4C53A}"/>
              </a:ext>
            </a:extLst>
          </p:cNvPr>
          <p:cNvSpPr/>
          <p:nvPr/>
        </p:nvSpPr>
        <p:spPr>
          <a:xfrm>
            <a:off x="7440865" y="2068441"/>
            <a:ext cx="2337612" cy="20332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800">
                <a:solidFill>
                  <a:schemeClr val="bg1"/>
                </a:solidFill>
                <a:latin typeface="Tenorite" panose="00000500000000000000" pitchFamily="2" charset="0"/>
              </a:rPr>
              <a:t>Does not produce any toxic by products of thermal decomposition</a:t>
            </a:r>
            <a:endParaRPr lang="da-DK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98927BA-3ADF-4D5D-8AC8-194C226F3FD3}"/>
              </a:ext>
            </a:extLst>
          </p:cNvPr>
          <p:cNvSpPr/>
          <p:nvPr/>
        </p:nvSpPr>
        <p:spPr>
          <a:xfrm>
            <a:off x="9601200" y="3281423"/>
            <a:ext cx="2181905" cy="211727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80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pPr algn="ctr"/>
            <a:r>
              <a:rPr lang="en-IE" sz="1800">
                <a:solidFill>
                  <a:schemeClr val="bg1"/>
                </a:solidFill>
                <a:latin typeface="Tenorite" panose="00000500000000000000" pitchFamily="2" charset="0"/>
              </a:rPr>
              <a:t>Provides a lasting 3-dimensional extinguishing effect.</a:t>
            </a:r>
          </a:p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698421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Måler med massiv udfyldning">
            <a:extLst>
              <a:ext uri="{FF2B5EF4-FFF2-40B4-BE49-F238E27FC236}">
                <a16:creationId xmlns:a16="http://schemas.microsoft.com/office/drawing/2014/main" id="{3E43B1CC-175C-E341-A8CE-171E54795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7314" y="3544988"/>
            <a:ext cx="3977371" cy="3977371"/>
          </a:xfrm>
          <a:prstGeom prst="rect">
            <a:avLst/>
          </a:prstGeom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82896DB-D29F-3E4E-B9F0-707B7E296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611" y="2239347"/>
            <a:ext cx="10850041" cy="3219061"/>
          </a:xfrm>
        </p:spPr>
        <p:txBody>
          <a:bodyPr>
            <a:normAutofit/>
          </a:bodyPr>
          <a:lstStyle/>
          <a:p>
            <a:pPr marL="457200" indent="-457200" eaLnBrk="1" hangingPunct="1"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da-DK" sz="2000">
                <a:solidFill>
                  <a:schemeClr val="accent1"/>
                </a:solidFill>
                <a:latin typeface="Tenorite" panose="00000500000000000000" pitchFamily="2" charset="0"/>
              </a:rPr>
              <a:t>HFC’s are being phased out in Europe since  2016  with full phase out by 2030.</a:t>
            </a:r>
          </a:p>
          <a:p>
            <a:pPr marL="457200" indent="-457200" eaLnBrk="1" hangingPunct="1"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da-DK" sz="2000">
                <a:solidFill>
                  <a:schemeClr val="accent1"/>
                </a:solidFill>
                <a:latin typeface="Tenorite" panose="00000500000000000000" pitchFamily="2" charset="0"/>
              </a:rPr>
              <a:t>FK5-1-12 currently under review as a PFAS gas (</a:t>
            </a:r>
            <a:r>
              <a:rPr lang="en-IE" sz="2000">
                <a:solidFill>
                  <a:schemeClr val="accent1"/>
                </a:solidFill>
                <a:latin typeface="Tenorite" panose="00000500000000000000" pitchFamily="2" charset="0"/>
              </a:rPr>
              <a:t>Poly-Fluorinated Alkyl Substances).</a:t>
            </a:r>
            <a:endParaRPr lang="en-US" altLang="da-DK" sz="2000">
              <a:solidFill>
                <a:schemeClr val="accent1"/>
              </a:solidFill>
              <a:latin typeface="Tenorite" panose="00000500000000000000" pitchFamily="2" charset="0"/>
            </a:endParaRPr>
          </a:p>
          <a:p>
            <a:pPr marL="457200" indent="-457200" eaLnBrk="1" hangingPunct="1"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da-DK" sz="2000">
                <a:solidFill>
                  <a:schemeClr val="accent1"/>
                </a:solidFill>
                <a:latin typeface="Tenorite" panose="00000500000000000000" pitchFamily="2" charset="0"/>
              </a:rPr>
              <a:t>Move away from chemical agents in Scandinavia and Switzerland.</a:t>
            </a:r>
          </a:p>
          <a:p>
            <a:pPr marL="457200" indent="-457200" eaLnBrk="1" hangingPunct="1"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da-DK" sz="2000">
                <a:solidFill>
                  <a:schemeClr val="accent1"/>
                </a:solidFill>
                <a:latin typeface="Tenorite" panose="00000500000000000000" pitchFamily="2" charset="0"/>
              </a:rPr>
              <a:t>EPA in USA have moved forward and commenced HFC Phase Down.</a:t>
            </a:r>
          </a:p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696539-D291-CC41-9BE6-AC9EFD2F9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101" y="687900"/>
            <a:ext cx="8825658" cy="627363"/>
          </a:xfrm>
        </p:spPr>
        <p:txBody>
          <a:bodyPr/>
          <a:lstStyle/>
          <a:p>
            <a:r>
              <a:rPr lang="da-DK">
                <a:solidFill>
                  <a:schemeClr val="accent1"/>
                </a:solidFill>
                <a:latin typeface="Tenorite" panose="00000500000000000000" pitchFamily="2" charset="0"/>
                <a:ea typeface="+mn-ea"/>
                <a:cs typeface="+mn-cs"/>
              </a:rPr>
              <a:t>Market</a:t>
            </a:r>
            <a:r>
              <a:rPr lang="da-DK">
                <a:solidFill>
                  <a:srgbClr val="017DA3"/>
                </a:solidFill>
                <a:latin typeface="Tenorite" panose="00000500000000000000" pitchFamily="2" charset="0"/>
              </a:rPr>
              <a:t> </a:t>
            </a:r>
            <a:r>
              <a:rPr lang="da-DK">
                <a:solidFill>
                  <a:schemeClr val="accent1"/>
                </a:solidFill>
                <a:latin typeface="Tenorite" panose="00000500000000000000" pitchFamily="2" charset="0"/>
                <a:ea typeface="+mn-ea"/>
                <a:cs typeface="+mn-cs"/>
              </a:rPr>
              <a:t>Trends for </a:t>
            </a:r>
            <a:r>
              <a:rPr lang="da-DK" err="1">
                <a:solidFill>
                  <a:schemeClr val="accent1"/>
                </a:solidFill>
                <a:latin typeface="Tenorite" panose="00000500000000000000" pitchFamily="2" charset="0"/>
                <a:ea typeface="+mn-ea"/>
                <a:cs typeface="+mn-cs"/>
              </a:rPr>
              <a:t>Gaseous</a:t>
            </a:r>
            <a:r>
              <a:rPr lang="da-DK">
                <a:solidFill>
                  <a:schemeClr val="accent1"/>
                </a:solidFill>
                <a:latin typeface="Tenorite" panose="00000500000000000000" pitchFamily="2" charset="0"/>
                <a:ea typeface="+mn-ea"/>
                <a:cs typeface="+mn-cs"/>
              </a:rPr>
              <a:t> Agent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34A8FFBA-3C22-4925-9774-B70F8610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08" y="4032757"/>
            <a:ext cx="3147526" cy="20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 descr="Nedadgående trendkurve med massiv udfyldning">
            <a:extLst>
              <a:ext uri="{FF2B5EF4-FFF2-40B4-BE49-F238E27FC236}">
                <a16:creationId xmlns:a16="http://schemas.microsoft.com/office/drawing/2014/main" id="{DBBC6483-9B16-4FF6-8576-BA7B048E0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6560" y="3974081"/>
            <a:ext cx="234696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641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ire Eater">
  <a:themeElements>
    <a:clrScheme name="Fire Eater">
      <a:dk1>
        <a:srgbClr val="334B57"/>
      </a:dk1>
      <a:lt1>
        <a:srgbClr val="FFFFFF"/>
      </a:lt1>
      <a:dk2>
        <a:srgbClr val="ED7E0D"/>
      </a:dk2>
      <a:lt2>
        <a:srgbClr val="FFFFFF"/>
      </a:lt2>
      <a:accent1>
        <a:srgbClr val="156170"/>
      </a:accent1>
      <a:accent2>
        <a:srgbClr val="ED7E21"/>
      </a:accent2>
      <a:accent3>
        <a:srgbClr val="B9B5A4"/>
      </a:accent3>
      <a:accent4>
        <a:srgbClr val="147384"/>
      </a:accent4>
      <a:accent5>
        <a:srgbClr val="334B57"/>
      </a:accent5>
      <a:accent6>
        <a:srgbClr val="147384"/>
      </a:accent6>
      <a:hlink>
        <a:srgbClr val="147384"/>
      </a:hlink>
      <a:folHlink>
        <a:srgbClr val="334B5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- bestyrelseslokal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AA891EE75465479F282D42873A4C00" ma:contentTypeVersion="8" ma:contentTypeDescription="Create a new document." ma:contentTypeScope="" ma:versionID="875b62c82e3aedac973af6303f58440d">
  <xsd:schema xmlns:xsd="http://www.w3.org/2001/XMLSchema" xmlns:xs="http://www.w3.org/2001/XMLSchema" xmlns:p="http://schemas.microsoft.com/office/2006/metadata/properties" xmlns:ns2="208d6d06-8c06-4715-b458-af0000e7de71" targetNamespace="http://schemas.microsoft.com/office/2006/metadata/properties" ma:root="true" ma:fieldsID="6ecfc069dbc3701b5109eeb90d3fe7bd" ns2:_="">
    <xsd:import namespace="208d6d06-8c06-4715-b458-af0000e7de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d6d06-8c06-4715-b458-af0000e7de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917A6B-A944-4D01-B2A6-3A7729DA767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1FFA663-43D1-47E8-94A3-1C2E2FA63B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8d6d06-8c06-4715-b458-af0000e7de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62126BA-C015-436B-932C-9659BF932A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345</Words>
  <Application>Microsoft Office PowerPoint</Application>
  <PresentationFormat>Widescreen</PresentationFormat>
  <Paragraphs>66</Paragraphs>
  <Slides>12</Slides>
  <Notes>1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Tenorite</vt:lpstr>
      <vt:lpstr>Wingdings 3</vt:lpstr>
      <vt:lpstr>Fire Eater</vt:lpstr>
      <vt:lpstr>PowerPoint-præsentation</vt:lpstr>
      <vt:lpstr>PowerPoint-præsentation</vt:lpstr>
      <vt:lpstr>Benefits of Inergen  </vt:lpstr>
      <vt:lpstr>What is Inergen?</vt:lpstr>
      <vt:lpstr>Your safety – is our business</vt:lpstr>
      <vt:lpstr>PowerPoint-præsentation</vt:lpstr>
      <vt:lpstr>PowerPoint-præsentation</vt:lpstr>
      <vt:lpstr>PowerPoint-præsentation</vt:lpstr>
      <vt:lpstr>Market Trends for Gaseous Agent</vt:lpstr>
      <vt:lpstr>Inergen can be used in all types of industries</vt:lpstr>
      <vt:lpstr>Summary…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er specialister i Business Central løsninger  bygget på standard og forhandleruafhængige apps</dc:title>
  <dc:creator>Henriette Torngaard</dc:creator>
  <cp:lastModifiedBy>Lis Søderholm</cp:lastModifiedBy>
  <cp:revision>92</cp:revision>
  <dcterms:created xsi:type="dcterms:W3CDTF">2020-11-24T10:00:40Z</dcterms:created>
  <dcterms:modified xsi:type="dcterms:W3CDTF">2022-08-15T13:04:37Z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0x010100C8AA891EE75465479F282D42873A4C00</vt:lpwstr>
  </property>
</Properties>
</file>