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9" r:id="rId4"/>
  </p:sldMasterIdLst>
  <p:notesMasterIdLst>
    <p:notesMasterId r:id="rId38"/>
  </p:notesMasterIdLst>
  <p:handoutMasterIdLst>
    <p:handoutMasterId r:id="rId39"/>
  </p:handoutMasterIdLst>
  <p:sldIdLst>
    <p:sldId id="257" r:id="rId5"/>
    <p:sldId id="933" r:id="rId6"/>
    <p:sldId id="934" r:id="rId7"/>
    <p:sldId id="936" r:id="rId8"/>
    <p:sldId id="941" r:id="rId9"/>
    <p:sldId id="898" r:id="rId10"/>
    <p:sldId id="309" r:id="rId11"/>
    <p:sldId id="899" r:id="rId12"/>
    <p:sldId id="900" r:id="rId13"/>
    <p:sldId id="901" r:id="rId14"/>
    <p:sldId id="902" r:id="rId15"/>
    <p:sldId id="904" r:id="rId16"/>
    <p:sldId id="310" r:id="rId17"/>
    <p:sldId id="905" r:id="rId18"/>
    <p:sldId id="906" r:id="rId19"/>
    <p:sldId id="907" r:id="rId20"/>
    <p:sldId id="908" r:id="rId21"/>
    <p:sldId id="909" r:id="rId22"/>
    <p:sldId id="911" r:id="rId23"/>
    <p:sldId id="912" r:id="rId24"/>
    <p:sldId id="913" r:id="rId25"/>
    <p:sldId id="914" r:id="rId26"/>
    <p:sldId id="915" r:id="rId27"/>
    <p:sldId id="916" r:id="rId28"/>
    <p:sldId id="910" r:id="rId29"/>
    <p:sldId id="917" r:id="rId30"/>
    <p:sldId id="918" r:id="rId31"/>
    <p:sldId id="920" r:id="rId32"/>
    <p:sldId id="923" r:id="rId33"/>
    <p:sldId id="924" r:id="rId34"/>
    <p:sldId id="925" r:id="rId35"/>
    <p:sldId id="932" r:id="rId36"/>
    <p:sldId id="86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sigtssektion" id="{A281F168-C4A4-5145-A0FE-8BE984C2741B}">
          <p14:sldIdLst/>
        </p14:section>
        <p14:section name="Afsnit 1" id="{5E4988F1-9519-6541-8A69-605F22F25C92}">
          <p14:sldIdLst>
            <p14:sldId id="257"/>
            <p14:sldId id="933"/>
            <p14:sldId id="934"/>
            <p14:sldId id="936"/>
            <p14:sldId id="941"/>
            <p14:sldId id="898"/>
            <p14:sldId id="309"/>
            <p14:sldId id="899"/>
            <p14:sldId id="900"/>
            <p14:sldId id="901"/>
            <p14:sldId id="902"/>
            <p14:sldId id="904"/>
            <p14:sldId id="310"/>
            <p14:sldId id="905"/>
            <p14:sldId id="906"/>
            <p14:sldId id="907"/>
            <p14:sldId id="908"/>
            <p14:sldId id="909"/>
            <p14:sldId id="911"/>
            <p14:sldId id="912"/>
            <p14:sldId id="913"/>
            <p14:sldId id="914"/>
            <p14:sldId id="915"/>
            <p14:sldId id="916"/>
            <p14:sldId id="910"/>
            <p14:sldId id="917"/>
            <p14:sldId id="918"/>
            <p14:sldId id="920"/>
            <p14:sldId id="923"/>
            <p14:sldId id="924"/>
            <p14:sldId id="925"/>
            <p14:sldId id="932"/>
            <p14:sldId id="8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riette Torngaard" initials="HT" lastIdx="1" clrIdx="0">
    <p:extLst>
      <p:ext uri="{19B8F6BF-5375-455C-9EA6-DF929625EA0E}">
        <p15:presenceInfo xmlns:p15="http://schemas.microsoft.com/office/powerpoint/2012/main" userId="S::henriette@th-m.dk::89c8b4be-2e74-41b9-957e-ce3fd00542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til typografi 1 - Marker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 til typografi 1 - Marker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llemlayou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A81517F-BAF3-634D-A293-55DBF72A0E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FD0208-F3E1-F648-82D7-8698EBC68C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7BA4D-ED9E-B249-AEF7-967E5E3E194C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189211C-80C4-004E-BD9E-EFECF48A64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992E643-D193-0942-BFA9-11BEB9FF3C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21337-E156-9745-9887-041BB4D82EA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066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E2EB6-485C-2E40-B85F-FDED4A49436C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51ABF-6062-FE43-92D7-A4E02FE0C95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984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51ABF-6062-FE43-92D7-A4E02FE0C95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787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51ABF-6062-FE43-92D7-A4E02FE0C953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585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6456" y="325425"/>
            <a:ext cx="11579087" cy="6207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868E295-F229-E842-9708-9FB49411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995" y="2631033"/>
            <a:ext cx="4877294" cy="1843245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8003851-BE13-724F-B1BF-68D4E4D7E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8456" y="-983411"/>
            <a:ext cx="3950898" cy="39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Eat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A1051338-E884-2F4C-91D9-B47600EE146D}"/>
              </a:ext>
            </a:extLst>
          </p:cNvPr>
          <p:cNvSpPr/>
          <p:nvPr userDrawn="1"/>
        </p:nvSpPr>
        <p:spPr>
          <a:xfrm>
            <a:off x="-871331" y="2408028"/>
            <a:ext cx="13934662" cy="2753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A6289EE-2083-164C-9F5A-DADFEB223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92" y="314409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5CC49F-94E3-2846-B753-11652B0FE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3886" y="5403523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899E482-FCD2-3449-9A98-89CC5C738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7A22F0E5-5C70-1A4D-B637-8D1D0ECCF5DA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658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grøn&#10;&#10;Automatisk genereret beskrivelse">
            <a:extLst>
              <a:ext uri="{FF2B5EF4-FFF2-40B4-BE49-F238E27FC236}">
                <a16:creationId xmlns:a16="http://schemas.microsoft.com/office/drawing/2014/main" id="{CEEDA1AA-E1D2-B34D-BA4F-1CE4636201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r="200" b="19370"/>
          <a:stretch/>
        </p:blipFill>
        <p:spPr>
          <a:xfrm>
            <a:off x="306455" y="316799"/>
            <a:ext cx="11556000" cy="622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6456" y="325425"/>
            <a:ext cx="11579087" cy="62071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8982740-0510-6443-B6F5-AF5980CEC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238" y="4029467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1944AAD-7087-9C49-9DD3-AA27A6E910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8456" y="-983411"/>
            <a:ext cx="3950898" cy="39508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5B49CB-003E-A340-AAB1-E8554452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104" y="31976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127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E4B69AD-85A4-4E4C-861E-929B50598A8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683421" y="1720849"/>
            <a:ext cx="4825158" cy="34163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720000">
              <a:lnSpc>
                <a:spcPct val="150000"/>
              </a:lnSpc>
              <a:buSzPct val="200000"/>
              <a:buFontTx/>
              <a:buBlip>
                <a:blip r:embed="rId2"/>
              </a:buBlip>
              <a:defRPr sz="1800">
                <a:solidFill>
                  <a:schemeClr val="tx1"/>
                </a:solidFill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400">
                <a:solidFill>
                  <a:schemeClr val="accent3"/>
                </a:solidFill>
              </a:defRPr>
            </a:lvl2pPr>
            <a:lvl3pPr marL="11430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sz="1200">
                <a:solidFill>
                  <a:schemeClr val="accent3"/>
                </a:solidFill>
              </a:defRPr>
            </a:lvl4pPr>
            <a:lvl5pPr marL="20574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Første niveau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F93A0EF-E629-F248-9BA6-DFD816D4E3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9F09E2B0-0238-734A-8C8D-2F75164551FF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4941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C5A0A255-B695-0246-8580-A1F4E6BDCFBF}"/>
              </a:ext>
            </a:extLst>
          </p:cNvPr>
          <p:cNvSpPr/>
          <p:nvPr userDrawn="1"/>
        </p:nvSpPr>
        <p:spPr>
          <a:xfrm>
            <a:off x="-250135" y="325425"/>
            <a:ext cx="4444448" cy="615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A0C31F-9FAB-CB44-A938-3535FA136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6375" y="4142580"/>
            <a:ext cx="5782572" cy="1768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268AAA-A236-DD4A-96D1-BA031FF6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47" y="2222317"/>
            <a:ext cx="3304089" cy="2628242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716AF4A-349D-384A-A5CB-9D3BC9E04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6975582D-2DEC-E146-9A8C-FEFB74F7374D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034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C5A0A255-B695-0246-8580-A1F4E6BDCFBF}"/>
              </a:ext>
            </a:extLst>
          </p:cNvPr>
          <p:cNvSpPr/>
          <p:nvPr userDrawn="1"/>
        </p:nvSpPr>
        <p:spPr>
          <a:xfrm>
            <a:off x="-250135" y="325425"/>
            <a:ext cx="4444448" cy="615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9BB613D-FD89-7F4B-A82A-EED4F3D81235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268AAA-A236-DD4A-96D1-BA031FF6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47" y="2222317"/>
            <a:ext cx="3304089" cy="2628242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951350-97A3-5148-8314-5976C1C1C4A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585110" y="2159217"/>
            <a:ext cx="4825158" cy="34163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720000">
              <a:lnSpc>
                <a:spcPct val="150000"/>
              </a:lnSpc>
              <a:buSzPct val="200000"/>
              <a:buFontTx/>
              <a:buBlip>
                <a:blip r:embed="rId2"/>
              </a:buBlip>
              <a:defRPr sz="1800">
                <a:solidFill>
                  <a:schemeClr val="tx1"/>
                </a:solidFill>
                <a:latin typeface="Tenorite" panose="00000500000000000000" pitchFamily="2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400">
                <a:solidFill>
                  <a:schemeClr val="accent3"/>
                </a:solidFill>
                <a:latin typeface="Tenorite" panose="000005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 sz="1200">
                <a:solidFill>
                  <a:schemeClr val="accent3"/>
                </a:solidFill>
                <a:latin typeface="Tenorite" panose="000005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5pPr>
          </a:lstStyle>
          <a:p>
            <a:pPr lvl="0"/>
            <a:r>
              <a:rPr lang="da-DK"/>
              <a:t>Første niveau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EE60094-18AA-C643-B500-019C492936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3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C5A0A255-B695-0246-8580-A1F4E6BDCFBF}"/>
              </a:ext>
            </a:extLst>
          </p:cNvPr>
          <p:cNvSpPr/>
          <p:nvPr userDrawn="1"/>
        </p:nvSpPr>
        <p:spPr>
          <a:xfrm>
            <a:off x="-250135" y="330574"/>
            <a:ext cx="2446683" cy="13679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150E2F6-29FB-9F44-8BD5-396AB2249DB8}"/>
              </a:ext>
            </a:extLst>
          </p:cNvPr>
          <p:cNvSpPr/>
          <p:nvPr userDrawn="1"/>
        </p:nvSpPr>
        <p:spPr>
          <a:xfrm>
            <a:off x="-250135" y="6544364"/>
            <a:ext cx="12975535" cy="288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6CD3563-7B77-5540-B3F4-253468DA1B93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bg1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bg1"/>
                </a:solidFill>
                <a:latin typeface="+mn-lt"/>
              </a:rPr>
              <a:t>eater.com</a:t>
            </a:r>
            <a:endParaRPr lang="da-DK" sz="12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635E9E-8E64-E045-AAA7-5A300C7F5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0345" y="4099719"/>
            <a:ext cx="8825658" cy="921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5A26C4FF-418D-234C-8E33-A17CD8A3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345" y="3046212"/>
            <a:ext cx="8825658" cy="627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5008253-1316-AD4F-BB90-56E9C89F4F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18072" y="-904686"/>
            <a:ext cx="3950898" cy="39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3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B150E2F6-29FB-9F44-8BD5-396AB2249DB8}"/>
              </a:ext>
            </a:extLst>
          </p:cNvPr>
          <p:cNvSpPr/>
          <p:nvPr userDrawn="1"/>
        </p:nvSpPr>
        <p:spPr>
          <a:xfrm>
            <a:off x="-250135" y="6544364"/>
            <a:ext cx="12975535" cy="288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6CD3563-7B77-5540-B3F4-253468DA1B93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bg1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bg1"/>
                </a:solidFill>
                <a:latin typeface="+mn-lt"/>
              </a:rPr>
              <a:t>eater.com</a:t>
            </a:r>
            <a:endParaRPr lang="da-DK" sz="12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635E9E-8E64-E045-AAA7-5A300C7F5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0345" y="4099719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5A26C4FF-418D-234C-8E33-A17CD8A3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345" y="3046212"/>
            <a:ext cx="8825658" cy="627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AAFFA31-D537-7543-B9A2-861B89EC00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0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B150E2F6-29FB-9F44-8BD5-396AB2249DB8}"/>
              </a:ext>
            </a:extLst>
          </p:cNvPr>
          <p:cNvSpPr/>
          <p:nvPr userDrawn="1"/>
        </p:nvSpPr>
        <p:spPr>
          <a:xfrm>
            <a:off x="-250135" y="6544364"/>
            <a:ext cx="12975535" cy="288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6CD3563-7B77-5540-B3F4-253468DA1B93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bg1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bg1"/>
                </a:solidFill>
                <a:latin typeface="+mn-lt"/>
              </a:rPr>
              <a:t>eater.com</a:t>
            </a:r>
            <a:endParaRPr lang="da-DK" sz="12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635E9E-8E64-E045-AAA7-5A300C7F5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002" y="1877353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5A26C4FF-418D-234C-8E33-A17CD8A3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02" y="657226"/>
            <a:ext cx="8825658" cy="627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FB16C9-1FD2-BF4F-8C25-032BA2F5E6D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21002" y="2559290"/>
            <a:ext cx="4825158" cy="34163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720000">
              <a:lnSpc>
                <a:spcPct val="150000"/>
              </a:lnSpc>
              <a:buSzPct val="200000"/>
              <a:buFontTx/>
              <a:buBlip>
                <a:blip r:embed="rId2"/>
              </a:buBlip>
              <a:defRPr sz="1800">
                <a:solidFill>
                  <a:schemeClr val="tx1"/>
                </a:solidFill>
                <a:latin typeface="Tenorite" panose="00000500000000000000" pitchFamily="2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400">
                <a:solidFill>
                  <a:schemeClr val="accent3"/>
                </a:solidFill>
                <a:latin typeface="Tenorite" panose="000005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sz="1200">
                <a:solidFill>
                  <a:schemeClr val="accent3"/>
                </a:solidFill>
                <a:latin typeface="Tenorite" panose="000005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5pPr>
          </a:lstStyle>
          <a:p>
            <a:pPr lvl="0"/>
            <a:r>
              <a:rPr lang="da-DK"/>
              <a:t>Første niveau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35D5CCE-E153-AC4C-9953-6E096FD33D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4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Eat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3598069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9D503E85-4F9B-DD44-9620-906125381F5E}"/>
              </a:ext>
            </a:extLst>
          </p:cNvPr>
          <p:cNvSpPr/>
          <p:nvPr userDrawn="1"/>
        </p:nvSpPr>
        <p:spPr>
          <a:xfrm>
            <a:off x="-260074" y="4947610"/>
            <a:ext cx="12712148" cy="1416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7BE0D2-CDEB-0D46-84AB-9BE23E2D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039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F312BFA-C407-1E41-948E-0393D2F10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469581B8-258F-4D4B-98E9-0DBD53957B87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64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8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42" r:id="rId2"/>
    <p:sldLayoutId id="2147483822" r:id="rId3"/>
    <p:sldLayoutId id="2147483826" r:id="rId4"/>
    <p:sldLayoutId id="2147483843" r:id="rId5"/>
    <p:sldLayoutId id="2147483838" r:id="rId6"/>
    <p:sldLayoutId id="2147483841" r:id="rId7"/>
    <p:sldLayoutId id="2147483844" r:id="rId8"/>
    <p:sldLayoutId id="2147483829" r:id="rId9"/>
    <p:sldLayoutId id="2147483837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eg"/><Relationship Id="rId7" Type="http://schemas.openxmlformats.org/officeDocument/2006/relationships/image" Target="../media/image48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Relationship Id="rId6" Type="http://schemas.openxmlformats.org/officeDocument/2006/relationships/hyperlink" Target="PDF%20for%20PP/305448%20PA8.dwf" TargetMode="External"/><Relationship Id="rId5" Type="http://schemas.openxmlformats.org/officeDocument/2006/relationships/image" Target="../media/image47.png"/><Relationship Id="rId4" Type="http://schemas.openxmlformats.org/officeDocument/2006/relationships/hyperlink" Target="PDF%20for%20PP/305442%20Ci%20IM8%20Manual%20Actuator.dwf" TargetMode="External"/><Relationship Id="rId9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0C2CE6A1-FEFB-E24F-8161-548EE0909A12}"/>
              </a:ext>
            </a:extLst>
          </p:cNvPr>
          <p:cNvSpPr txBox="1">
            <a:spLocks/>
          </p:cNvSpPr>
          <p:nvPr/>
        </p:nvSpPr>
        <p:spPr>
          <a:xfrm>
            <a:off x="311727" y="2959706"/>
            <a:ext cx="11565082" cy="178739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a-DK" b="1" dirty="0">
                <a:latin typeface="Tenorite" panose="00000500000000000000" pitchFamily="2" charset="0"/>
              </a:rPr>
              <a:t>FIRE EATER </a:t>
            </a:r>
          </a:p>
          <a:p>
            <a:pPr algn="ctr"/>
            <a:r>
              <a:rPr lang="da-DK" dirty="0" err="1">
                <a:latin typeface="Tenorite" panose="00000500000000000000" pitchFamily="2" charset="0"/>
              </a:rPr>
              <a:t>Inergen</a:t>
            </a:r>
            <a:r>
              <a:rPr lang="da-DK" dirty="0">
                <a:latin typeface="Tenorite" panose="00000500000000000000" pitchFamily="2" charset="0"/>
              </a:rPr>
              <a:t> fire </a:t>
            </a:r>
            <a:r>
              <a:rPr lang="da-DK" dirty="0" err="1">
                <a:latin typeface="Tenorite" panose="00000500000000000000" pitchFamily="2" charset="0"/>
              </a:rPr>
              <a:t>extinguishing</a:t>
            </a:r>
            <a:r>
              <a:rPr lang="da-DK" dirty="0">
                <a:latin typeface="Tenorite" panose="00000500000000000000" pitchFamily="2" charset="0"/>
              </a:rPr>
              <a:t> systems 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 </a:t>
            </a:r>
            <a:br>
              <a:rPr lang="da-DK" dirty="0"/>
            </a:br>
            <a:endParaRPr lang="da-DK" sz="2400" dirty="0"/>
          </a:p>
          <a:p>
            <a:pPr algn="ctr"/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01870332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81CB203-F7BA-4837-9B6C-C721F88D6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latin typeface="Tenorite" panose="00000500000000000000" pitchFamily="2" charset="0"/>
              </a:rPr>
              <a:t>Products</a:t>
            </a:r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5E58D50F-0EB3-4873-AA52-532D32FFA4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8" t="15433" r="25795" b="7166"/>
          <a:stretch>
            <a:fillRect/>
          </a:stretch>
        </p:blipFill>
        <p:spPr bwMode="auto">
          <a:xfrm>
            <a:off x="6548367" y="4391318"/>
            <a:ext cx="1758660" cy="1899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3">
            <a:extLst>
              <a:ext uri="{FF2B5EF4-FFF2-40B4-BE49-F238E27FC236}">
                <a16:creationId xmlns:a16="http://schemas.microsoft.com/office/drawing/2014/main" id="{6119D528-610F-43CF-9C7C-ECF9ED35E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4" r="22270"/>
          <a:stretch>
            <a:fillRect/>
          </a:stretch>
        </p:blipFill>
        <p:spPr bwMode="auto">
          <a:xfrm>
            <a:off x="6398047" y="2394894"/>
            <a:ext cx="1621898" cy="19131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1">
            <a:extLst>
              <a:ext uri="{FF2B5EF4-FFF2-40B4-BE49-F238E27FC236}">
                <a16:creationId xmlns:a16="http://schemas.microsoft.com/office/drawing/2014/main" id="{FE44D201-063E-4DCC-95AC-C4B1AE92A3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9" b="8884"/>
          <a:stretch>
            <a:fillRect/>
          </a:stretch>
        </p:blipFill>
        <p:spPr bwMode="auto">
          <a:xfrm>
            <a:off x="4548800" y="1189897"/>
            <a:ext cx="1543224" cy="19003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3064409F-6F97-4C25-80E7-01E50AA14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-3644" r="13376" b="4559"/>
          <a:stretch>
            <a:fillRect/>
          </a:stretch>
        </p:blipFill>
        <p:spPr bwMode="auto">
          <a:xfrm>
            <a:off x="8344273" y="2222317"/>
            <a:ext cx="3415668" cy="2947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61E68F68-86B5-4E43-9354-2FF1980D78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3218"/>
          <a:stretch>
            <a:fillRect/>
          </a:stretch>
        </p:blipFill>
        <p:spPr bwMode="auto">
          <a:xfrm>
            <a:off x="3961794" y="3785656"/>
            <a:ext cx="2643018" cy="198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>
            <a:extLst>
              <a:ext uri="{FF2B5EF4-FFF2-40B4-BE49-F238E27FC236}">
                <a16:creationId xmlns:a16="http://schemas.microsoft.com/office/drawing/2014/main" id="{087C99D1-DD42-483E-8A67-D2492138F7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3" b="21069"/>
          <a:stretch>
            <a:fillRect/>
          </a:stretch>
        </p:blipFill>
        <p:spPr bwMode="auto">
          <a:xfrm>
            <a:off x="8334566" y="5241673"/>
            <a:ext cx="3425375" cy="10489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 descr="Lager med massiv udfyldning">
            <a:extLst>
              <a:ext uri="{FF2B5EF4-FFF2-40B4-BE49-F238E27FC236}">
                <a16:creationId xmlns:a16="http://schemas.microsoft.com/office/drawing/2014/main" id="{CAF15DFD-A5E6-4577-81C5-54DCF98916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1532" y="3061757"/>
            <a:ext cx="1980505" cy="198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33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235C7-7FF7-4ED7-8E9E-91CD896CF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995" y="820895"/>
            <a:ext cx="7920070" cy="895938"/>
          </a:xfrm>
        </p:spPr>
        <p:txBody>
          <a:bodyPr/>
          <a:lstStyle/>
          <a:p>
            <a:r>
              <a:rPr lang="en-GB" altLang="zh-CN">
                <a:solidFill>
                  <a:schemeClr val="bg1"/>
                </a:solidFill>
                <a:latin typeface="Tenorite" panose="00000500000000000000" pitchFamily="2" charset="0"/>
                <a:ea typeface="宋体" panose="02010600030101010101" pitchFamily="2" charset="-122"/>
              </a:rPr>
              <a:t>Electronic quality program</a:t>
            </a:r>
            <a:br>
              <a:rPr lang="en-GB" altLang="zh-CN" u="sng">
                <a:solidFill>
                  <a:srgbClr val="7F7F7F"/>
                </a:solidFill>
                <a:ea typeface="宋体" panose="02010600030101010101" pitchFamily="2" charset="-122"/>
              </a:rPr>
            </a:br>
            <a:endParaRPr lang="da-DK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2EEE7B34-4AEC-4548-975B-5488BDA1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3587" y="2467195"/>
            <a:ext cx="2447925" cy="31686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4DE967-8F56-44F3-A9D2-77DCD94E6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5125" y="2467195"/>
            <a:ext cx="2578100" cy="31686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49186BC-91ED-4052-88AB-C906A5161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2467195"/>
            <a:ext cx="2578100" cy="316865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dsholder til tekst 9">
            <a:extLst>
              <a:ext uri="{FF2B5EF4-FFF2-40B4-BE49-F238E27FC236}">
                <a16:creationId xmlns:a16="http://schemas.microsoft.com/office/drawing/2014/main" id="{60162119-9003-42F8-96A2-7F25F59057A8}"/>
              </a:ext>
            </a:extLst>
          </p:cNvPr>
          <p:cNvSpPr txBox="1">
            <a:spLocks/>
          </p:cNvSpPr>
          <p:nvPr/>
        </p:nvSpPr>
        <p:spPr>
          <a:xfrm>
            <a:off x="634670" y="1401523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  <a:p>
            <a:endParaRPr lang="da-DK"/>
          </a:p>
          <a:p>
            <a:endParaRPr lang="da-DK"/>
          </a:p>
        </p:txBody>
      </p:sp>
      <p:sp>
        <p:nvSpPr>
          <p:cNvPr id="8" name="Pladsholder til tekst 9">
            <a:extLst>
              <a:ext uri="{FF2B5EF4-FFF2-40B4-BE49-F238E27FC236}">
                <a16:creationId xmlns:a16="http://schemas.microsoft.com/office/drawing/2014/main" id="{45FA0EE7-279C-48D4-A56F-F3B1EEE05709}"/>
              </a:ext>
            </a:extLst>
          </p:cNvPr>
          <p:cNvSpPr txBox="1">
            <a:spLocks/>
          </p:cNvSpPr>
          <p:nvPr/>
        </p:nvSpPr>
        <p:spPr>
          <a:xfrm>
            <a:off x="1038994" y="1553923"/>
            <a:ext cx="10083095" cy="4937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zh-CN" sz="2000">
                <a:solidFill>
                  <a:schemeClr val="bg1"/>
                </a:solidFill>
                <a:latin typeface="Tenorite" panose="00000500000000000000" pitchFamily="2" charset="0"/>
                <a:ea typeface="宋体" panose="02010600030101010101" pitchFamily="2" charset="-122"/>
              </a:rPr>
              <a:t>ISO9001;2008 - Fire Eater obliged to record and improve the quality assurance program.</a:t>
            </a:r>
          </a:p>
          <a:p>
            <a:pPr marL="0" indent="0">
              <a:buNone/>
            </a:pPr>
            <a:r>
              <a:rPr lang="en-GB" altLang="zh-CN" sz="2000">
                <a:solidFill>
                  <a:srgbClr val="7F7F7F"/>
                </a:solidFill>
                <a:ea typeface="宋体" panose="02010600030101010101" pitchFamily="2" charset="-122"/>
              </a:rPr>
              <a:t> </a:t>
            </a:r>
          </a:p>
          <a:p>
            <a:endParaRPr lang="da-DK" sz="200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8852441-5D59-4170-8415-612EBB56D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0070" y="2297461"/>
            <a:ext cx="2620044" cy="45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39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61960B9-386F-45B9-A892-46396C72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a-DK" sz="2400">
                <a:solidFill>
                  <a:srgbClr val="7F7F7F"/>
                </a:solidFill>
              </a:rPr>
              <a:t>200 and 300 bar</a:t>
            </a:r>
          </a:p>
          <a:p>
            <a:r>
              <a:rPr lang="da-DK" sz="2400">
                <a:solidFill>
                  <a:srgbClr val="7F7F7F"/>
                </a:solidFill>
              </a:rPr>
              <a:t>140 L</a:t>
            </a:r>
          </a:p>
          <a:p>
            <a:r>
              <a:rPr lang="da-DK" sz="2400">
                <a:solidFill>
                  <a:srgbClr val="7F7F7F"/>
                </a:solidFill>
              </a:rPr>
              <a:t>80 L</a:t>
            </a:r>
          </a:p>
          <a:p>
            <a:r>
              <a:rPr lang="da-DK" sz="2400">
                <a:solidFill>
                  <a:srgbClr val="7F7F7F"/>
                </a:solidFill>
              </a:rPr>
              <a:t>50 L</a:t>
            </a:r>
          </a:p>
          <a:p>
            <a:r>
              <a:rPr lang="da-DK" sz="2400">
                <a:solidFill>
                  <a:srgbClr val="7F7F7F"/>
                </a:solidFill>
              </a:rPr>
              <a:t>30 L</a:t>
            </a:r>
          </a:p>
          <a:p>
            <a:r>
              <a:rPr lang="da-DK" sz="2400">
                <a:solidFill>
                  <a:srgbClr val="7F7F7F"/>
                </a:solidFill>
              </a:rPr>
              <a:t>200 bar </a:t>
            </a:r>
            <a:r>
              <a:rPr lang="da-DK" sz="2400" err="1">
                <a:solidFill>
                  <a:srgbClr val="7F7F7F"/>
                </a:solidFill>
              </a:rPr>
              <a:t>only</a:t>
            </a:r>
            <a:endParaRPr lang="da-DK" sz="2400">
              <a:solidFill>
                <a:srgbClr val="7F7F7F"/>
              </a:solidFill>
            </a:endParaRPr>
          </a:p>
          <a:p>
            <a:r>
              <a:rPr lang="da-DK" sz="2400">
                <a:solidFill>
                  <a:srgbClr val="7F7F7F"/>
                </a:solidFill>
              </a:rPr>
              <a:t>20 L</a:t>
            </a:r>
          </a:p>
          <a:p>
            <a:r>
              <a:rPr lang="da-DK" sz="2400">
                <a:solidFill>
                  <a:srgbClr val="7F7F7F"/>
                </a:solidFill>
              </a:rPr>
              <a:t>10 L</a:t>
            </a:r>
          </a:p>
          <a:p>
            <a:r>
              <a:rPr lang="da-DK" sz="2400">
                <a:solidFill>
                  <a:srgbClr val="7F7F7F"/>
                </a:solidFill>
              </a:rPr>
              <a:t>5 L</a:t>
            </a:r>
          </a:p>
          <a:p>
            <a:r>
              <a:rPr lang="da-DK" sz="2400">
                <a:solidFill>
                  <a:srgbClr val="7F7F7F"/>
                </a:solidFill>
              </a:rPr>
              <a:t>2 L</a:t>
            </a:r>
          </a:p>
          <a:p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89B0C76-2211-4F3A-B0F9-04C255A7E0B7}"/>
              </a:ext>
            </a:extLst>
          </p:cNvPr>
          <p:cNvSpPr/>
          <p:nvPr/>
        </p:nvSpPr>
        <p:spPr>
          <a:xfrm>
            <a:off x="-410547" y="2088443"/>
            <a:ext cx="15492503" cy="3985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>
              <a:solidFill>
                <a:srgbClr val="7F7F7F"/>
              </a:solidFill>
            </a:endParaRP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2B8896A-6987-4498-9817-96A81C933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59" y="1350769"/>
            <a:ext cx="2342474" cy="4864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9B809F84-2661-4A0B-9836-16C1827DBEA7}"/>
              </a:ext>
            </a:extLst>
          </p:cNvPr>
          <p:cNvSpPr txBox="1"/>
          <p:nvPr/>
        </p:nvSpPr>
        <p:spPr>
          <a:xfrm>
            <a:off x="3172407" y="2080720"/>
            <a:ext cx="16515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200 and 300 bar</a:t>
            </a:r>
          </a:p>
          <a:p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140 L</a:t>
            </a:r>
          </a:p>
          <a:p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80 L</a:t>
            </a:r>
          </a:p>
          <a:p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50 L</a:t>
            </a:r>
          </a:p>
          <a:p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30 L</a:t>
            </a:r>
          </a:p>
          <a:p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200 bar </a:t>
            </a:r>
            <a:r>
              <a:rPr lang="da-DK" sz="2000" err="1">
                <a:solidFill>
                  <a:schemeClr val="bg1"/>
                </a:solidFill>
                <a:latin typeface="Tenorite" panose="00000500000000000000" pitchFamily="2" charset="0"/>
              </a:rPr>
              <a:t>only</a:t>
            </a:r>
            <a:endParaRPr lang="da-DK" sz="200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20 L</a:t>
            </a:r>
          </a:p>
          <a:p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10 L</a:t>
            </a:r>
          </a:p>
          <a:p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5 L</a:t>
            </a:r>
          </a:p>
          <a:p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2 L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4EE833C-FB7D-4960-97FD-9740642D1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00" y="1404027"/>
            <a:ext cx="2787154" cy="4811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DADFD2A5-D467-4B35-B989-AE3C64AE235F}"/>
              </a:ext>
            </a:extLst>
          </p:cNvPr>
          <p:cNvSpPr/>
          <p:nvPr/>
        </p:nvSpPr>
        <p:spPr>
          <a:xfrm>
            <a:off x="8003470" y="2049539"/>
            <a:ext cx="437825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>
                <a:solidFill>
                  <a:schemeClr val="bg1"/>
                </a:solidFill>
                <a:latin typeface="Tenorite" panose="00000500000000000000" pitchFamily="2" charset="0"/>
              </a:rPr>
              <a:t>Approval’s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TPED </a:t>
            </a:r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(2010/35/EU), </a:t>
            </a:r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 marked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FM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DNV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BV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LPCB</a:t>
            </a:r>
          </a:p>
          <a:p>
            <a:endParaRPr lang="da-DK" sz="2000">
              <a:solidFill>
                <a:schemeClr val="bg1"/>
              </a:solidFill>
              <a:latin typeface="Tenorite" panose="00000500000000000000" pitchFamily="2" charset="0"/>
              <a:sym typeface="Symbol" pitchFamily="18" charset="2"/>
            </a:endParaRPr>
          </a:p>
          <a:p>
            <a:r>
              <a:rPr lang="da-DK" sz="1400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Presure: </a:t>
            </a:r>
            <a:r>
              <a:rPr lang="da-DK" sz="1400" err="1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Filling</a:t>
            </a:r>
            <a:r>
              <a:rPr lang="da-DK" sz="1400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 @ 15C  20 </a:t>
            </a:r>
            <a:r>
              <a:rPr lang="en-US" sz="1400">
                <a:solidFill>
                  <a:schemeClr val="bg1"/>
                </a:solidFill>
                <a:latin typeface="Trebuchet MS" pitchFamily="34" charset="0"/>
              </a:rPr>
              <a:t>&amp;</a:t>
            </a:r>
            <a:r>
              <a:rPr lang="da-DK" sz="1400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 30 </a:t>
            </a:r>
            <a:r>
              <a:rPr lang="da-DK" sz="1400" err="1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Mpa</a:t>
            </a:r>
            <a:r>
              <a:rPr lang="da-DK" sz="1400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 (ADR)</a:t>
            </a:r>
          </a:p>
          <a:p>
            <a:r>
              <a:rPr lang="da-DK" sz="1400" err="1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Colours</a:t>
            </a:r>
            <a:r>
              <a:rPr lang="da-DK" sz="1400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: RAL 3000 Red – RAL Bright Green (EN1089)</a:t>
            </a:r>
          </a:p>
          <a:p>
            <a:r>
              <a:rPr lang="da-DK" sz="1400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Construction:  ISO 9809-2 (EN1964-2)</a:t>
            </a:r>
          </a:p>
          <a:p>
            <a:r>
              <a:rPr lang="da-DK" sz="1400" err="1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Approval</a:t>
            </a:r>
            <a:r>
              <a:rPr lang="da-DK" sz="1400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: TPED (2010/35/EU), </a:t>
            </a:r>
            <a:r>
              <a:rPr lang="el-GR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π</a:t>
            </a:r>
            <a:r>
              <a:rPr lang="da-DK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marked</a:t>
            </a:r>
          </a:p>
          <a:p>
            <a:r>
              <a:rPr lang="da-DK" sz="1400" err="1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Other</a:t>
            </a:r>
            <a:r>
              <a:rPr lang="da-DK" sz="1400">
                <a:solidFill>
                  <a:schemeClr val="bg1"/>
                </a:solidFill>
                <a:latin typeface="Tenorite" panose="00000500000000000000" pitchFamily="2" charset="0"/>
                <a:sym typeface="Symbol" pitchFamily="18" charset="2"/>
              </a:rPr>
              <a:t>: UL, FM, DNV, UN.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01FE511-9EB7-47BD-8D3D-498A732C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47" y="634279"/>
            <a:ext cx="7920070" cy="895938"/>
          </a:xfrm>
        </p:spPr>
        <p:txBody>
          <a:bodyPr/>
          <a:lstStyle/>
          <a:p>
            <a:r>
              <a:rPr lang="en-GB" altLang="zh-CN">
                <a:solidFill>
                  <a:schemeClr val="accent1"/>
                </a:solidFill>
                <a:latin typeface="Tenorite" panose="00000500000000000000" pitchFamily="2" charset="0"/>
                <a:ea typeface="宋体" panose="02010600030101010101" pitchFamily="2" charset="-122"/>
              </a:rPr>
              <a:t>Cylinders</a:t>
            </a:r>
            <a:br>
              <a:rPr lang="en-GB" altLang="zh-CN" u="sng">
                <a:solidFill>
                  <a:srgbClr val="7F7F7F"/>
                </a:solidFill>
                <a:ea typeface="宋体" panose="02010600030101010101" pitchFamily="2" charset="-122"/>
              </a:rPr>
            </a:b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5648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6CF4F90-80BD-E641-9647-BA45EC4B4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>
                <a:latin typeface="Trebuchet MS" pitchFamily="34" charset="0"/>
              </a:rPr>
              <a:t>The main components of the system are: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93A82DC-0CB5-1244-90FB-8A9304F5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143" y="657226"/>
            <a:ext cx="8825658" cy="627363"/>
          </a:xfrm>
        </p:spPr>
        <p:txBody>
          <a:bodyPr/>
          <a:lstStyle/>
          <a:p>
            <a:r>
              <a:rPr lang="da-DK"/>
              <a:t>Cylinders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C85BD99-FFEE-2B46-95FB-C84298A9DD6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21002" y="2559290"/>
            <a:ext cx="9666606" cy="384151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27DA4"/>
              </a:buClr>
              <a:buSzPct val="150000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Cylinders:	 2 – 140 liter, 200 &amp; 300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27DA4"/>
              </a:buClr>
              <a:buSzPct val="150000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Hand Wheel Valve: W24.32 – M25x1.5	200 &amp; 300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27DA4"/>
              </a:buClr>
              <a:buSzPct val="150000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Discharge valve: Ci IV8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27DA4"/>
              </a:buClr>
              <a:buSzPct val="150000"/>
            </a:pPr>
            <a:r>
              <a:rPr lang="en-US" sz="2000" err="1">
                <a:solidFill>
                  <a:schemeClr val="bg1">
                    <a:lumMod val="50000"/>
                  </a:schemeClr>
                </a:solidFill>
              </a:rPr>
              <a:t>Manoswitch</a:t>
            </a: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: Ci </a:t>
            </a:r>
            <a:r>
              <a:rPr lang="en-US" sz="2000" err="1">
                <a:solidFill>
                  <a:schemeClr val="bg1">
                    <a:lumMod val="50000"/>
                  </a:schemeClr>
                </a:solidFill>
              </a:rPr>
              <a:t>Manosw</a:t>
            </a:r>
            <a:endParaRPr lang="en-US" sz="200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27DA4"/>
              </a:buClr>
              <a:buSzPct val="150000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Activation system:	Ci IS8, Ci IM8, Ci PA8 (Ci IW8)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27DA4"/>
              </a:buClr>
              <a:buSzPct val="150000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Hoses: Dn10-400	500 – 4000mm - Dn6-400	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27DA4"/>
              </a:buClr>
              <a:buSzPct val="150000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Manifold system: Ci </a:t>
            </a:r>
            <a:r>
              <a:rPr lang="en-US" sz="2000" err="1">
                <a:solidFill>
                  <a:schemeClr val="bg1">
                    <a:lumMod val="50000"/>
                  </a:schemeClr>
                </a:solidFill>
              </a:rPr>
              <a:t>MTx</a:t>
            </a: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 (1-10), Orifice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27DA4"/>
              </a:buClr>
              <a:buSzPct val="150000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Pipe system: Galvanized 7.6 MPa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27DA4"/>
              </a:buClr>
              <a:buSzPct val="150000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Nozzles: Mono-orifice (land/UL/CE/FM) MED (multi-orifice, Marine)</a:t>
            </a:r>
          </a:p>
        </p:txBody>
      </p:sp>
      <p:pic>
        <p:nvPicPr>
          <p:cNvPr id="6" name="Grafik 5" descr="Bedømmelse med massiv udfyldning">
            <a:extLst>
              <a:ext uri="{FF2B5EF4-FFF2-40B4-BE49-F238E27FC236}">
                <a16:creationId xmlns:a16="http://schemas.microsoft.com/office/drawing/2014/main" id="{34C07BF1-6546-44D8-B43F-96ACF3673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125" y="550510"/>
            <a:ext cx="1049528" cy="104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06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905B589D-879F-427D-B8CC-5793954B7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04786" y="1877353"/>
            <a:ext cx="5429277" cy="493712"/>
          </a:xfrm>
        </p:spPr>
        <p:txBody>
          <a:bodyPr>
            <a:normAutofit/>
          </a:bodyPr>
          <a:lstStyle/>
          <a:p>
            <a:r>
              <a:rPr lang="en-US"/>
              <a:t>Double approval -  TPED, </a:t>
            </a:r>
            <a:r>
              <a:rPr lang="da-DK">
                <a:sym typeface="Symbol" pitchFamily="18" charset="2"/>
              </a:rPr>
              <a:t> marked &amp; CE mark</a:t>
            </a:r>
            <a:endParaRPr lang="en-US">
              <a:sym typeface="Symbol" pitchFamily="18" charset="2"/>
            </a:endParaRPr>
          </a:p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6967D27-C1FA-448F-9C54-E98CC2A7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accent1"/>
                </a:solidFill>
              </a:rPr>
              <a:t>Hand Wheel Valves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79D94FD-B0DC-4009-8E60-42D02B344A5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21002" y="1868819"/>
            <a:ext cx="4825158" cy="472792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sz="1900">
                <a:solidFill>
                  <a:srgbClr val="7F7F7F"/>
                </a:solidFill>
                <a:cs typeface="Calibri" panose="020F0502020204030204" pitchFamily="34" charset="0"/>
              </a:rPr>
              <a:t>Impact tested</a:t>
            </a:r>
          </a:p>
          <a:p>
            <a:pPr marL="742950" lvl="3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900">
                <a:solidFill>
                  <a:srgbClr val="7F7F7F"/>
                </a:solidFill>
                <a:latin typeface="Tenorite" panose="00000500000000000000" pitchFamily="2" charset="0"/>
                <a:cs typeface="Calibri" panose="020F0502020204030204" pitchFamily="34" charset="0"/>
              </a:rPr>
              <a:t>Risk of valve breaking significantly reduced.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sz="1900">
                <a:solidFill>
                  <a:srgbClr val="7F7F7F"/>
                </a:solidFill>
                <a:cs typeface="Calibri" panose="020F0502020204030204" pitchFamily="34" charset="0"/>
              </a:rPr>
              <a:t>Limited orifice</a:t>
            </a:r>
          </a:p>
          <a:p>
            <a:pPr marL="742950" lvl="3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900">
                <a:solidFill>
                  <a:srgbClr val="7F7F7F"/>
                </a:solidFill>
                <a:latin typeface="Tenorite" panose="00000500000000000000" pitchFamily="2" charset="0"/>
                <a:cs typeface="Calibri" panose="020F0502020204030204" pitchFamily="34" charset="0"/>
              </a:rPr>
              <a:t>In case of accident the effect is limited.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sz="1900">
                <a:solidFill>
                  <a:srgbClr val="7F7F7F"/>
                </a:solidFill>
                <a:cs typeface="Calibri" panose="020F0502020204030204" pitchFamily="34" charset="0"/>
              </a:rPr>
              <a:t>Integrated burst disc</a:t>
            </a:r>
          </a:p>
          <a:p>
            <a:pPr marL="742950" lvl="3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900">
                <a:solidFill>
                  <a:srgbClr val="7F7F7F"/>
                </a:solidFill>
                <a:latin typeface="Tenorite" panose="00000500000000000000" pitchFamily="2" charset="0"/>
                <a:cs typeface="Calibri" panose="020F0502020204030204" pitchFamily="34" charset="0"/>
              </a:rPr>
              <a:t>Cylinder over-pressure will be safely vented.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Char char="•"/>
            </a:pPr>
            <a:r>
              <a:rPr lang="en-GB" sz="1900">
                <a:solidFill>
                  <a:srgbClr val="7F7F7F"/>
                </a:solidFill>
                <a:cs typeface="Calibri" panose="020F0502020204030204" pitchFamily="34" charset="0"/>
              </a:rPr>
              <a:t>Cylinder hand wheel valve</a:t>
            </a:r>
          </a:p>
          <a:p>
            <a:pPr marL="742950" lvl="3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900">
                <a:solidFill>
                  <a:srgbClr val="7F7F7F"/>
                </a:solidFill>
                <a:latin typeface="Tenorite" panose="00000500000000000000" pitchFamily="2" charset="0"/>
                <a:cs typeface="Calibri" panose="020F0502020204030204" pitchFamily="34" charset="0"/>
              </a:rPr>
              <a:t>Risk of spontaneous discharge during handling eliminated.</a:t>
            </a:r>
          </a:p>
          <a:p>
            <a:pPr>
              <a:buFont typeface="Arial" panose="020B0604020202020204" pitchFamily="34" charset="0"/>
              <a:buChar char="•"/>
            </a:pPr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53C5EE9-9BD9-4867-8B24-3C85C4547E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67594"/>
            <a:ext cx="3027784" cy="22708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AAD14D3-C727-4799-8302-91856E66F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84" y="2425606"/>
            <a:ext cx="2575783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02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E581F04-FDA3-4219-9001-81BD63AC0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EB4E787-70BA-41BB-A336-8BDD3CF2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FA646BE-40AE-4FEA-8A3D-AFE4CA1561C3}"/>
              </a:ext>
            </a:extLst>
          </p:cNvPr>
          <p:cNvSpPr/>
          <p:nvPr/>
        </p:nvSpPr>
        <p:spPr>
          <a:xfrm>
            <a:off x="-307910" y="2460977"/>
            <a:ext cx="14359467" cy="3217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9285400-40C0-46F2-A9E7-12E6FF305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694" y="1639854"/>
            <a:ext cx="3707579" cy="447263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1B5B30B8-7097-4613-9612-7202031A5EC1}"/>
              </a:ext>
            </a:extLst>
          </p:cNvPr>
          <p:cNvSpPr txBox="1"/>
          <p:nvPr/>
        </p:nvSpPr>
        <p:spPr>
          <a:xfrm>
            <a:off x="438539" y="2491269"/>
            <a:ext cx="57569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Activation (pneumatic and back pressure)</a:t>
            </a:r>
          </a:p>
          <a:p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Triggering pres.: 10 – 400 bar.</a:t>
            </a:r>
          </a:p>
          <a:p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Min.: 8 bar 2 sec (0.01 l/sec).</a:t>
            </a:r>
          </a:p>
          <a:p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Max. no triggering: 2 bar 10 sec.</a:t>
            </a:r>
          </a:p>
          <a:p>
            <a:r>
              <a:rPr lang="da-DK" sz="2000" b="1" err="1">
                <a:solidFill>
                  <a:schemeClr val="bg1"/>
                </a:solidFill>
                <a:latin typeface="Tenorite" panose="00000500000000000000" pitchFamily="2" charset="0"/>
              </a:rPr>
              <a:t>Temperature</a:t>
            </a:r>
            <a:r>
              <a:rPr lang="da-DK" sz="2000" b="1">
                <a:solidFill>
                  <a:schemeClr val="bg1"/>
                </a:solidFill>
                <a:latin typeface="Tenorite" panose="00000500000000000000" pitchFamily="2" charset="0"/>
              </a:rPr>
              <a:t>:</a:t>
            </a:r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 -50 to +70°C.</a:t>
            </a:r>
          </a:p>
          <a:p>
            <a:r>
              <a:rPr lang="da-DK" sz="2000" b="1" err="1">
                <a:solidFill>
                  <a:schemeClr val="bg1"/>
                </a:solidFill>
                <a:latin typeface="Tenorite" panose="00000500000000000000" pitchFamily="2" charset="0"/>
              </a:rPr>
              <a:t>Approval</a:t>
            </a:r>
            <a:r>
              <a:rPr lang="da-DK" sz="2000" b="1">
                <a:solidFill>
                  <a:schemeClr val="bg1"/>
                </a:solidFill>
                <a:latin typeface="Tenorite" panose="00000500000000000000" pitchFamily="2" charset="0"/>
              </a:rPr>
              <a:t>: </a:t>
            </a:r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UL and FM </a:t>
            </a:r>
            <a:r>
              <a:rPr lang="da-DK" sz="2000" err="1">
                <a:solidFill>
                  <a:schemeClr val="bg1"/>
                </a:solidFill>
                <a:latin typeface="Tenorite" panose="00000500000000000000" pitchFamily="2" charset="0"/>
              </a:rPr>
              <a:t>use</a:t>
            </a:r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 -60 or -62.</a:t>
            </a:r>
          </a:p>
          <a:p>
            <a:r>
              <a:rPr lang="da-DK" sz="2000" b="1" err="1">
                <a:solidFill>
                  <a:schemeClr val="bg1"/>
                </a:solidFill>
                <a:latin typeface="Tenorite" panose="00000500000000000000" pitchFamily="2" charset="0"/>
              </a:rPr>
              <a:t>Pressure</a:t>
            </a:r>
            <a:endParaRPr lang="da-DK" sz="2000" b="1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Work: 300-400 bar.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a-DK" sz="2000" err="1">
                <a:solidFill>
                  <a:schemeClr val="bg1"/>
                </a:solidFill>
                <a:latin typeface="Tenorite" panose="00000500000000000000" pitchFamily="2" charset="0"/>
              </a:rPr>
              <a:t>Proof</a:t>
            </a:r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 (</a:t>
            </a:r>
            <a:r>
              <a:rPr lang="da-DK" sz="2000" err="1">
                <a:solidFill>
                  <a:schemeClr val="bg1"/>
                </a:solidFill>
                <a:latin typeface="Tenorite" panose="00000500000000000000" pitchFamily="2" charset="0"/>
              </a:rPr>
              <a:t>burst</a:t>
            </a:r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): &gt; 1440 bar.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nl-NL" sz="2000">
                <a:solidFill>
                  <a:schemeClr val="bg1"/>
                </a:solidFill>
                <a:latin typeface="Tenorite" panose="00000500000000000000" pitchFamily="2" charset="0"/>
              </a:rPr>
              <a:t>Burst disc: 480 ± 20 bar.</a:t>
            </a:r>
            <a:endParaRPr lang="da-DK" sz="200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551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BF35B76A-3D83-407B-B6B6-6F4379D9D12D}"/>
              </a:ext>
            </a:extLst>
          </p:cNvPr>
          <p:cNvSpPr txBox="1">
            <a:spLocks/>
          </p:cNvSpPr>
          <p:nvPr/>
        </p:nvSpPr>
        <p:spPr>
          <a:xfrm>
            <a:off x="821002" y="657226"/>
            <a:ext cx="8825658" cy="6273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err="1">
                <a:solidFill>
                  <a:schemeClr val="accent1"/>
                </a:solidFill>
                <a:latin typeface="Tenorite" panose="00000500000000000000" pitchFamily="2" charset="0"/>
              </a:rPr>
              <a:t>Manoswitch</a:t>
            </a:r>
            <a:endParaRPr lang="da-DK">
              <a:solidFill>
                <a:schemeClr val="accent1"/>
              </a:solidFill>
              <a:latin typeface="Tenorite" panose="00000500000000000000" pitchFamily="2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06AB2F6-8F94-4205-ADA0-738A7DB95BCC}"/>
              </a:ext>
            </a:extLst>
          </p:cNvPr>
          <p:cNvSpPr txBox="1"/>
          <p:nvPr/>
        </p:nvSpPr>
        <p:spPr>
          <a:xfrm>
            <a:off x="970844" y="1569156"/>
            <a:ext cx="69765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IE" sz="20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CI </a:t>
            </a:r>
            <a:r>
              <a:rPr lang="en-IE" sz="2000" err="1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Manoswitch</a:t>
            </a:r>
            <a:endParaRPr lang="en-IE" sz="2000">
              <a:solidFill>
                <a:schemeClr val="bg1">
                  <a:lumMod val="50000"/>
                </a:schemeClr>
              </a:solidFill>
              <a:latin typeface="Tenorite" panose="00000500000000000000" pitchFamily="2" charset="0"/>
            </a:endParaRP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EN12094-10 (CPD) Approved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Features dual End Of Line resistor (fully monitored circuit)</a:t>
            </a:r>
          </a:p>
          <a:p>
            <a:endParaRPr lang="da-DK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D76A4684-D59E-49F5-A349-37BC0513A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18" y="4337223"/>
            <a:ext cx="4924092" cy="1612953"/>
          </a:xfrm>
          <a:prstGeom prst="rect">
            <a:avLst/>
          </a:prstGeom>
        </p:spPr>
      </p:pic>
      <p:graphicFrame>
        <p:nvGraphicFramePr>
          <p:cNvPr id="10" name="Object 60">
            <a:extLst>
              <a:ext uri="{FF2B5EF4-FFF2-40B4-BE49-F238E27FC236}">
                <a16:creationId xmlns:a16="http://schemas.microsoft.com/office/drawing/2014/main" id="{668551D1-1724-4B66-95AB-87381495CC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079565"/>
              </p:ext>
            </p:extLst>
          </p:nvPr>
        </p:nvGraphicFramePr>
        <p:xfrm>
          <a:off x="752999" y="2635987"/>
          <a:ext cx="6072780" cy="1586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signer Drawing" r:id="rId3" imgW="9492120" imgH="2807640" progId="Designer.Drawing.7">
                  <p:embed/>
                </p:oleObj>
              </mc:Choice>
              <mc:Fallback>
                <p:oleObj name="Designer Drawing" r:id="rId3" imgW="9492120" imgH="2807640" progId="Designer.Drawing.7">
                  <p:embed/>
                  <p:pic>
                    <p:nvPicPr>
                      <p:cNvPr id="12" name="Object 60">
                        <a:extLst>
                          <a:ext uri="{FF2B5EF4-FFF2-40B4-BE49-F238E27FC236}">
                            <a16:creationId xmlns:a16="http://schemas.microsoft.com/office/drawing/2014/main" id="{B1B1D48F-4525-443A-9EA4-85F3257AF9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999" y="2635987"/>
                        <a:ext cx="6072780" cy="1586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9">
            <a:extLst>
              <a:ext uri="{FF2B5EF4-FFF2-40B4-BE49-F238E27FC236}">
                <a16:creationId xmlns:a16="http://schemas.microsoft.com/office/drawing/2014/main" id="{E1AE1B14-2147-4A97-AAAB-C890B7409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076" y="2861818"/>
            <a:ext cx="3257080" cy="294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62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6D390CE-21AB-48B9-83C1-D636B806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err="1"/>
              <a:t>Activation</a:t>
            </a:r>
            <a:br>
              <a:rPr lang="da-DK"/>
            </a:br>
            <a:r>
              <a:rPr lang="da-DK"/>
              <a:t>System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2EAB824-FB24-4F7F-84C3-0441BEA153E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738439" y="1651213"/>
            <a:ext cx="5444134" cy="2311188"/>
          </a:xfrm>
        </p:spPr>
        <p:txBody>
          <a:bodyPr/>
          <a:lstStyle/>
          <a:p>
            <a:pPr>
              <a:spcBef>
                <a:spcPct val="20000"/>
              </a:spcBef>
              <a:buClr>
                <a:srgbClr val="027DA4"/>
              </a:buClr>
              <a:buSzPct val="150000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Ci IS8B Electric actuator</a:t>
            </a:r>
          </a:p>
          <a:p>
            <a:pPr>
              <a:spcBef>
                <a:spcPct val="20000"/>
              </a:spcBef>
              <a:buClr>
                <a:srgbClr val="027DA4"/>
              </a:buClr>
              <a:buSzPct val="150000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Ci IM8 Manual actuator</a:t>
            </a:r>
          </a:p>
          <a:p>
            <a:pPr>
              <a:spcBef>
                <a:spcPct val="20000"/>
              </a:spcBef>
              <a:buClr>
                <a:srgbClr val="027DA4"/>
              </a:buClr>
              <a:buSzPct val="150000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Ci PA8 Pneumatic actuator</a:t>
            </a:r>
          </a:p>
          <a:p>
            <a:pPr>
              <a:spcBef>
                <a:spcPct val="20000"/>
              </a:spcBef>
              <a:buClr>
                <a:srgbClr val="027DA4"/>
              </a:buClr>
              <a:buSzPct val="150000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(Ci IW8 Wire Rope) </a:t>
            </a:r>
          </a:p>
          <a:p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FFCFDBD-6811-4C53-88B1-7BA96C92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415" y="3970026"/>
            <a:ext cx="1844670" cy="1791761"/>
          </a:xfrm>
          <a:prstGeom prst="rect">
            <a:avLst/>
          </a:prstGeom>
        </p:spPr>
      </p:pic>
      <p:pic>
        <p:nvPicPr>
          <p:cNvPr id="9" name="Billede 8" descr="305451 Ci IS8B w manual - oblique">
            <a:extLst>
              <a:ext uri="{FF2B5EF4-FFF2-40B4-BE49-F238E27FC236}">
                <a16:creationId xmlns:a16="http://schemas.microsoft.com/office/drawing/2014/main" id="{E02EE0AD-BD4C-4F23-978E-8471404B38F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5772" y="3954926"/>
            <a:ext cx="1844671" cy="176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0" descr="305442 Ci IM8 Manual Actuator - oblique view">
            <a:hlinkClick r:id="rId4" action="ppaction://hlinkfile"/>
            <a:extLst>
              <a:ext uri="{FF2B5EF4-FFF2-40B4-BE49-F238E27FC236}">
                <a16:creationId xmlns:a16="http://schemas.microsoft.com/office/drawing/2014/main" id="{3E87F52B-F678-4A9A-A4AB-AD7CAD516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3423" y="3838222"/>
            <a:ext cx="1964210" cy="1915210"/>
          </a:xfrm>
          <a:prstGeom prst="rect">
            <a:avLst/>
          </a:prstGeom>
        </p:spPr>
      </p:pic>
      <p:pic>
        <p:nvPicPr>
          <p:cNvPr id="11" name="Picture 163" descr="Ci PA8">
            <a:hlinkClick r:id="rId6" action="ppaction://hlinkfile"/>
            <a:extLst>
              <a:ext uri="{FF2B5EF4-FFF2-40B4-BE49-F238E27FC236}">
                <a16:creationId xmlns:a16="http://schemas.microsoft.com/office/drawing/2014/main" id="{520CF919-EB6B-49DF-97C6-A1965219C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1586" y="3970027"/>
            <a:ext cx="1640286" cy="1655565"/>
          </a:xfrm>
          <a:prstGeom prst="rect">
            <a:avLst/>
          </a:prstGeom>
        </p:spPr>
      </p:pic>
      <p:pic>
        <p:nvPicPr>
          <p:cNvPr id="13" name="Grafik 12" descr="Ild med massiv udfyldning">
            <a:extLst>
              <a:ext uri="{FF2B5EF4-FFF2-40B4-BE49-F238E27FC236}">
                <a16:creationId xmlns:a16="http://schemas.microsoft.com/office/drawing/2014/main" id="{815D0590-8D46-4690-A82F-C916A55C5D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2464" y="3511747"/>
            <a:ext cx="2113845" cy="21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07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65652ABB-96F3-44BD-B91F-A9E2D08EE6A6}"/>
              </a:ext>
            </a:extLst>
          </p:cNvPr>
          <p:cNvSpPr txBox="1">
            <a:spLocks/>
          </p:cNvSpPr>
          <p:nvPr/>
        </p:nvSpPr>
        <p:spPr>
          <a:xfrm>
            <a:off x="821002" y="657226"/>
            <a:ext cx="8825658" cy="6273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E">
                <a:solidFill>
                  <a:schemeClr val="accent1"/>
                </a:solidFill>
                <a:latin typeface="Tenorite" panose="00000500000000000000" pitchFamily="2" charset="0"/>
              </a:rPr>
              <a:t>Back Pressure Activation</a:t>
            </a:r>
            <a:endParaRPr lang="da-DK">
              <a:solidFill>
                <a:schemeClr val="accent1"/>
              </a:solidFill>
              <a:latin typeface="Tenorite" panose="00000500000000000000" pitchFamily="2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6A03971-14DF-4BFE-B76E-05F6EA70B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28" y="2241639"/>
            <a:ext cx="4504903" cy="137914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BBC21C7F-FDC6-4FA7-A241-414D4FA9B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4" y="3926788"/>
            <a:ext cx="5237674" cy="1890740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07DE6A54-D135-43F9-82EE-4BEAE762A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874" y="1901434"/>
            <a:ext cx="4531892" cy="39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36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65652ABB-96F3-44BD-B91F-A9E2D08EE6A6}"/>
              </a:ext>
            </a:extLst>
          </p:cNvPr>
          <p:cNvSpPr txBox="1">
            <a:spLocks/>
          </p:cNvSpPr>
          <p:nvPr/>
        </p:nvSpPr>
        <p:spPr>
          <a:xfrm>
            <a:off x="821002" y="657226"/>
            <a:ext cx="8825658" cy="6273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>
                <a:solidFill>
                  <a:schemeClr val="accent1"/>
                </a:solidFill>
                <a:latin typeface="Tenorite" panose="00000500000000000000" pitchFamily="2" charset="0"/>
              </a:rPr>
              <a:t>SV-</a:t>
            </a:r>
            <a:r>
              <a:rPr lang="da-DK" err="1">
                <a:solidFill>
                  <a:schemeClr val="accent1"/>
                </a:solidFill>
                <a:latin typeface="Tenorite" panose="00000500000000000000" pitchFamily="2" charset="0"/>
              </a:rPr>
              <a:t>CiV</a:t>
            </a:r>
            <a:r>
              <a:rPr lang="da-DK">
                <a:solidFill>
                  <a:schemeClr val="accent1"/>
                </a:solidFill>
                <a:latin typeface="Tenorite" panose="00000500000000000000" pitchFamily="2" charset="0"/>
              </a:rPr>
              <a:t> </a:t>
            </a:r>
            <a:r>
              <a:rPr lang="da-DK" err="1">
                <a:solidFill>
                  <a:schemeClr val="accent1"/>
                </a:solidFill>
                <a:latin typeface="Tenorite" panose="00000500000000000000" pitchFamily="2" charset="0"/>
              </a:rPr>
              <a:t>DVx</a:t>
            </a:r>
            <a:endParaRPr lang="da-DK">
              <a:solidFill>
                <a:schemeClr val="accent1"/>
              </a:solidFill>
              <a:latin typeface="Tenorite" panose="00000500000000000000" pitchFamily="2" charset="0"/>
            </a:endParaRPr>
          </a:p>
        </p:txBody>
      </p:sp>
      <p:pic>
        <p:nvPicPr>
          <p:cNvPr id="10" name="Pladsholder til indhold 6">
            <a:extLst>
              <a:ext uri="{FF2B5EF4-FFF2-40B4-BE49-F238E27FC236}">
                <a16:creationId xmlns:a16="http://schemas.microsoft.com/office/drawing/2014/main" id="{F41FD09A-FAF1-4214-ACE9-80E15CA5A3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24" y="1642188"/>
            <a:ext cx="3692649" cy="3697288"/>
          </a:xfrm>
          <a:prstGeom prst="rect">
            <a:avLst/>
          </a:prstGeom>
        </p:spPr>
      </p:pic>
      <p:pic>
        <p:nvPicPr>
          <p:cNvPr id="11" name="Pladsholder til indhold 5">
            <a:extLst>
              <a:ext uri="{FF2B5EF4-FFF2-40B4-BE49-F238E27FC236}">
                <a16:creationId xmlns:a16="http://schemas.microsoft.com/office/drawing/2014/main" id="{663B4358-81DD-4E50-A52E-EE6EABB76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16" y="3337875"/>
            <a:ext cx="2696074" cy="21717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C02F7C3-5200-4851-B39F-AA4CFFD04A6B}"/>
              </a:ext>
            </a:extLst>
          </p:cNvPr>
          <p:cNvSpPr txBox="1"/>
          <p:nvPr/>
        </p:nvSpPr>
        <p:spPr>
          <a:xfrm>
            <a:off x="951722" y="1642188"/>
            <a:ext cx="45999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27DA4"/>
              </a:buClr>
              <a:buFont typeface="Arial" panose="020B0604020202020204" pitchFamily="34" charset="0"/>
              <a:buChar char="•"/>
            </a:pPr>
            <a:r>
              <a:rPr lang="nn-NO" sz="2000" b="0">
                <a:solidFill>
                  <a:srgbClr val="898989"/>
                </a:solidFill>
                <a:latin typeface="Tenorite" panose="00000500000000000000" pitchFamily="2" charset="0"/>
              </a:rPr>
              <a:t>305294 SV-CiV DV-2 M25 (300 bar)</a:t>
            </a:r>
          </a:p>
          <a:p>
            <a:pPr marL="285750" indent="-285750">
              <a:buClr>
                <a:srgbClr val="027DA4"/>
              </a:buClr>
              <a:buFont typeface="Arial" panose="020B0604020202020204" pitchFamily="34" charset="0"/>
              <a:buChar char="•"/>
            </a:pPr>
            <a:r>
              <a:rPr lang="nn-NO" sz="2000" b="0">
                <a:solidFill>
                  <a:srgbClr val="898989"/>
                </a:solidFill>
                <a:latin typeface="Tenorite" panose="00000500000000000000" pitchFamily="2" charset="0"/>
              </a:rPr>
              <a:t>305295 SV-CiV DV-3 M25 (300 bar)</a:t>
            </a:r>
          </a:p>
          <a:p>
            <a:pPr marL="285750" indent="-285750">
              <a:buClr>
                <a:srgbClr val="027DA4"/>
              </a:buClr>
              <a:buFont typeface="Arial" panose="020B0604020202020204" pitchFamily="34" charset="0"/>
              <a:buChar char="•"/>
            </a:pPr>
            <a:r>
              <a:rPr lang="pl-PL" sz="2000" b="0">
                <a:solidFill>
                  <a:srgbClr val="898989"/>
                </a:solidFill>
                <a:latin typeface="Tenorite" panose="00000500000000000000" pitchFamily="2" charset="0"/>
              </a:rPr>
              <a:t>305296 SV-CiV DV-2 W24 (200 bar)</a:t>
            </a:r>
          </a:p>
          <a:p>
            <a:pPr marL="285750" indent="-285750">
              <a:buClr>
                <a:srgbClr val="027DA4"/>
              </a:buClr>
              <a:buFont typeface="Arial" panose="020B0604020202020204" pitchFamily="34" charset="0"/>
              <a:buChar char="•"/>
            </a:pPr>
            <a:r>
              <a:rPr lang="pl-PL" sz="2000" b="0">
                <a:solidFill>
                  <a:srgbClr val="898989"/>
                </a:solidFill>
                <a:latin typeface="Tenorite" panose="00000500000000000000" pitchFamily="2" charset="0"/>
              </a:rPr>
              <a:t>305297 SV-CiV DV-3 W24 (200 bar)</a:t>
            </a:r>
            <a:endParaRPr lang="da-DK" sz="2000">
              <a:solidFill>
                <a:srgbClr val="898989"/>
              </a:solidFill>
              <a:latin typeface="Tenorite" panose="00000500000000000000" pitchFamily="2" charset="0"/>
            </a:endParaRP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4959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2F4E34D-BC8F-496E-8C0E-353D2B7DD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92" y="565019"/>
            <a:ext cx="6471139" cy="661255"/>
          </a:xfrm>
        </p:spPr>
        <p:txBody>
          <a:bodyPr lIns="91440" tIns="45720" rIns="91440" bIns="45720" anchor="t"/>
          <a:lstStyle/>
          <a:p>
            <a:r>
              <a:rPr lang="da-DK" dirty="0">
                <a:solidFill>
                  <a:schemeClr val="accent1"/>
                </a:solidFill>
                <a:latin typeface="Tenorite"/>
              </a:rPr>
              <a:t>Stand </a:t>
            </a:r>
            <a:r>
              <a:rPr lang="da-DK" dirty="0" err="1">
                <a:solidFill>
                  <a:schemeClr val="accent1"/>
                </a:solidFill>
                <a:latin typeface="Tenorite"/>
              </a:rPr>
              <a:t>Alone</a:t>
            </a:r>
            <a:r>
              <a:rPr lang="da-DK" dirty="0">
                <a:solidFill>
                  <a:schemeClr val="accent1"/>
                </a:solidFill>
                <a:latin typeface="Tenorite"/>
              </a:rPr>
              <a:t> - a single system</a:t>
            </a:r>
            <a:endParaRPr lang="da-DK" dirty="0">
              <a:solidFill>
                <a:schemeClr val="accent1"/>
              </a:solidFill>
            </a:endParaRPr>
          </a:p>
        </p:txBody>
      </p:sp>
      <p:pic>
        <p:nvPicPr>
          <p:cNvPr id="4" name="Billede 4" descr="Et billede, der indeholder tekst, papirvare, kasse&#10;&#10;Beskrivelsen er genereret automatisk">
            <a:extLst>
              <a:ext uri="{FF2B5EF4-FFF2-40B4-BE49-F238E27FC236}">
                <a16:creationId xmlns:a16="http://schemas.microsoft.com/office/drawing/2014/main" id="{6734E8F9-90EF-77B6-B214-4760EF84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093" y="1326023"/>
            <a:ext cx="6621584" cy="496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38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65652ABB-96F3-44BD-B91F-A9E2D08EE6A6}"/>
              </a:ext>
            </a:extLst>
          </p:cNvPr>
          <p:cNvSpPr txBox="1">
            <a:spLocks/>
          </p:cNvSpPr>
          <p:nvPr/>
        </p:nvSpPr>
        <p:spPr>
          <a:xfrm>
            <a:off x="821002" y="712653"/>
            <a:ext cx="8825658" cy="6273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>
                <a:solidFill>
                  <a:schemeClr val="accent1"/>
                </a:solidFill>
                <a:latin typeface="Tenorite" panose="00000500000000000000" pitchFamily="2" charset="0"/>
              </a:rPr>
              <a:t>SV22 Zone kit</a:t>
            </a: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6201D53F-1359-472B-98DD-3678D4EBE7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9794242"/>
              </p:ext>
            </p:extLst>
          </p:nvPr>
        </p:nvGraphicFramePr>
        <p:xfrm>
          <a:off x="306604" y="1553699"/>
          <a:ext cx="4113213" cy="449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esigner Drawing" r:id="rId2" imgW="14560296" imgH="15919704" progId="Designer.Drawing.7">
                  <p:embed/>
                </p:oleObj>
              </mc:Choice>
              <mc:Fallback>
                <p:oleObj name="Designer Drawing" r:id="rId2" imgW="14560296" imgH="15919704" progId="Designer.Drawing.7">
                  <p:embed/>
                  <p:pic>
                    <p:nvPicPr>
                      <p:cNvPr id="22531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604" y="1553699"/>
                        <a:ext cx="4113213" cy="449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E4287FE-0F2D-4A82-A4CE-98BD5134A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471" y="1433210"/>
            <a:ext cx="6012207" cy="450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98512C6C-D3F6-4E92-982D-6DFFAC367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49" y="1433210"/>
            <a:ext cx="2299316" cy="220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97A1D79B-65D8-4619-8953-7B197747C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288" y="1619598"/>
            <a:ext cx="464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rgbClr val="A1A3A2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 sz="1000" b="1">
                <a:solidFill>
                  <a:srgbClr val="A1A3A2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1000" b="1">
                <a:solidFill>
                  <a:srgbClr val="A1A3A2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1000" b="1">
                <a:solidFill>
                  <a:srgbClr val="A1A3A2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1000" b="1">
                <a:solidFill>
                  <a:srgbClr val="A1A3A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A1A3A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A1A3A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A1A3A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A1A3A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da-DK">
                <a:latin typeface="Tenorite" panose="00000500000000000000" pitchFamily="2" charset="0"/>
              </a:rPr>
              <a:t>305170 SV22 Zone kit ISO</a:t>
            </a:r>
          </a:p>
          <a:p>
            <a:pPr eaLnBrk="1" hangingPunct="1"/>
            <a:r>
              <a:rPr lang="da-DK">
                <a:latin typeface="Tenorite" panose="00000500000000000000" pitchFamily="2" charset="0"/>
              </a:rPr>
              <a:t>305171 SV22 Zone kit NPT</a:t>
            </a:r>
          </a:p>
        </p:txBody>
      </p:sp>
    </p:spTree>
    <p:extLst>
      <p:ext uri="{BB962C8B-B14F-4D97-AF65-F5344CB8AC3E}">
        <p14:creationId xmlns:p14="http://schemas.microsoft.com/office/powerpoint/2010/main" val="4239849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65652ABB-96F3-44BD-B91F-A9E2D08EE6A6}"/>
              </a:ext>
            </a:extLst>
          </p:cNvPr>
          <p:cNvSpPr txBox="1">
            <a:spLocks/>
          </p:cNvSpPr>
          <p:nvPr/>
        </p:nvSpPr>
        <p:spPr>
          <a:xfrm>
            <a:off x="821002" y="712653"/>
            <a:ext cx="8825658" cy="6273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>
                <a:solidFill>
                  <a:schemeClr val="accent1"/>
                </a:solidFill>
                <a:latin typeface="Tenorite" panose="00000500000000000000" pitchFamily="2" charset="0"/>
              </a:rPr>
              <a:t>SV48 Zone kit NPT</a:t>
            </a:r>
          </a:p>
        </p:txBody>
      </p:sp>
      <p:pic>
        <p:nvPicPr>
          <p:cNvPr id="10" name="Billede 5" descr="3044xx SV48 Zone.jpg">
            <a:extLst>
              <a:ext uri="{FF2B5EF4-FFF2-40B4-BE49-F238E27FC236}">
                <a16:creationId xmlns:a16="http://schemas.microsoft.com/office/drawing/2014/main" id="{A35575B4-5E18-4A07-BEE6-91DFCACD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2" y="2510328"/>
            <a:ext cx="2428832" cy="255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ladsholder til indhold 6" descr="SV48 Zone.jpg">
            <a:extLst>
              <a:ext uri="{FF2B5EF4-FFF2-40B4-BE49-F238E27FC236}">
                <a16:creationId xmlns:a16="http://schemas.microsoft.com/office/drawing/2014/main" id="{BE63E92F-F6D1-4861-BC49-71A6145ED0A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9799" y="2648493"/>
            <a:ext cx="2073275" cy="2171700"/>
          </a:xfrm>
          <a:prstGeom prst="rect">
            <a:avLst/>
          </a:prstGeom>
        </p:spPr>
      </p:pic>
      <p:sp>
        <p:nvSpPr>
          <p:cNvPr id="13" name="Pladsholder til indhold 4">
            <a:extLst>
              <a:ext uri="{FF2B5EF4-FFF2-40B4-BE49-F238E27FC236}">
                <a16:creationId xmlns:a16="http://schemas.microsoft.com/office/drawing/2014/main" id="{8B8F31FC-38D7-4730-8B0C-CF9CE2C73065}"/>
              </a:ext>
            </a:extLst>
          </p:cNvPr>
          <p:cNvSpPr txBox="1">
            <a:spLocks/>
          </p:cNvSpPr>
          <p:nvPr/>
        </p:nvSpPr>
        <p:spPr>
          <a:xfrm>
            <a:off x="6304841" y="2088653"/>
            <a:ext cx="5384800" cy="39295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>
                <a:latin typeface="Tenorite" panose="00000500000000000000" pitchFamily="2" charset="0"/>
              </a:rPr>
              <a:t>Pos.	Item 	Description			Material</a:t>
            </a:r>
            <a:endParaRPr lang="da-DK" sz="1000">
              <a:latin typeface="Tenorite" panose="00000500000000000000" pitchFamily="2" charset="0"/>
            </a:endParaRPr>
          </a:p>
          <a:p>
            <a:pPr marL="0" indent="0">
              <a:buNone/>
            </a:pPr>
            <a:r>
              <a:rPr lang="en-GB" sz="1000">
                <a:latin typeface="Tenorite" panose="00000500000000000000" pitchFamily="2" charset="0"/>
              </a:rPr>
              <a:t>1	301328	</a:t>
            </a:r>
            <a:r>
              <a:rPr lang="en-GB" sz="1000" err="1">
                <a:latin typeface="Tenorite" panose="00000500000000000000" pitchFamily="2" charset="0"/>
              </a:rPr>
              <a:t>Comprs</a:t>
            </a:r>
            <a:r>
              <a:rPr lang="en-GB" sz="1000">
                <a:latin typeface="Tenorite" panose="00000500000000000000" pitchFamily="2" charset="0"/>
              </a:rPr>
              <a:t> fit ø6-1/4 </a:t>
            </a:r>
            <a:r>
              <a:rPr lang="en-GB" sz="1000" err="1">
                <a:latin typeface="Tenorite" panose="00000500000000000000" pitchFamily="2" charset="0"/>
              </a:rPr>
              <a:t>Strht</a:t>
            </a:r>
            <a:r>
              <a:rPr lang="en-GB" sz="1000">
                <a:latin typeface="Tenorite" panose="00000500000000000000" pitchFamily="2" charset="0"/>
              </a:rPr>
              <a:t> 		SS</a:t>
            </a:r>
            <a:endParaRPr lang="da-DK" sz="1000">
              <a:latin typeface="Tenorite" panose="00000500000000000000" pitchFamily="2" charset="0"/>
            </a:endParaRPr>
          </a:p>
          <a:p>
            <a:pPr marL="0" indent="0">
              <a:buNone/>
            </a:pPr>
            <a:r>
              <a:rPr lang="en-GB" sz="1000">
                <a:latin typeface="Tenorite" panose="00000500000000000000" pitchFamily="2" charset="0"/>
              </a:rPr>
              <a:t>2	102012	Tube Ø6				SS</a:t>
            </a:r>
            <a:endParaRPr lang="da-DK" sz="1000">
              <a:latin typeface="Tenorite" panose="00000500000000000000" pitchFamily="2" charset="0"/>
            </a:endParaRPr>
          </a:p>
          <a:p>
            <a:pPr marL="0" indent="0">
              <a:buNone/>
            </a:pPr>
            <a:r>
              <a:rPr lang="en-US" sz="1000">
                <a:latin typeface="Tenorite" panose="00000500000000000000" pitchFamily="2" charset="0"/>
              </a:rPr>
              <a:t>3	214301	</a:t>
            </a:r>
            <a:r>
              <a:rPr lang="en-US" sz="1000" err="1">
                <a:latin typeface="Tenorite" panose="00000500000000000000" pitchFamily="2" charset="0"/>
              </a:rPr>
              <a:t>Comprs</a:t>
            </a:r>
            <a:r>
              <a:rPr lang="en-US" sz="1000">
                <a:latin typeface="Tenorite" panose="00000500000000000000" pitchFamily="2" charset="0"/>
              </a:rPr>
              <a:t> fit Ø6-1/4 </a:t>
            </a:r>
            <a:r>
              <a:rPr lang="en-US" sz="1000" err="1">
                <a:latin typeface="Tenorite" panose="00000500000000000000" pitchFamily="2" charset="0"/>
              </a:rPr>
              <a:t>bspt</a:t>
            </a:r>
            <a:r>
              <a:rPr lang="en-US" sz="1000">
                <a:latin typeface="Tenorite" panose="00000500000000000000" pitchFamily="2" charset="0"/>
              </a:rPr>
              <a:t> stud 	SS</a:t>
            </a:r>
            <a:endParaRPr lang="da-DK" sz="1000">
              <a:latin typeface="Tenorite" panose="00000500000000000000" pitchFamily="2" charset="0"/>
            </a:endParaRPr>
          </a:p>
          <a:p>
            <a:pPr marL="0" indent="0">
              <a:buNone/>
            </a:pPr>
            <a:r>
              <a:rPr lang="en-US" sz="1000">
                <a:latin typeface="Tenorite" panose="00000500000000000000" pitchFamily="2" charset="0"/>
              </a:rPr>
              <a:t>4	210035	</a:t>
            </a:r>
            <a:r>
              <a:rPr lang="en-US" sz="1000" err="1">
                <a:latin typeface="Tenorite" panose="00000500000000000000" pitchFamily="2" charset="0"/>
              </a:rPr>
              <a:t>Comprs</a:t>
            </a:r>
            <a:r>
              <a:rPr lang="en-US" sz="1000">
                <a:latin typeface="Tenorite" panose="00000500000000000000" pitchFamily="2" charset="0"/>
              </a:rPr>
              <a:t> fit Ø6 Tee 		SS</a:t>
            </a:r>
            <a:endParaRPr lang="da-DK" sz="1000">
              <a:latin typeface="Tenorite" panose="00000500000000000000" pitchFamily="2" charset="0"/>
            </a:endParaRPr>
          </a:p>
          <a:p>
            <a:pPr marL="0" indent="0">
              <a:buNone/>
            </a:pPr>
            <a:r>
              <a:rPr lang="en-GB" sz="1000">
                <a:latin typeface="Tenorite" panose="00000500000000000000" pitchFamily="2" charset="0"/>
              </a:rPr>
              <a:t>5	304306	SM48 Pipe adapter NPT		</a:t>
            </a:r>
            <a:r>
              <a:rPr lang="en-GB" sz="1000" err="1">
                <a:latin typeface="Tenorite" panose="00000500000000000000" pitchFamily="2" charset="0"/>
              </a:rPr>
              <a:t>Steel+Zn</a:t>
            </a:r>
            <a:endParaRPr lang="da-DK" sz="1000">
              <a:latin typeface="Tenorite" panose="00000500000000000000" pitchFamily="2" charset="0"/>
            </a:endParaRPr>
          </a:p>
          <a:p>
            <a:pPr marL="0" indent="0">
              <a:buNone/>
            </a:pPr>
            <a:r>
              <a:rPr lang="en-GB" sz="1000">
                <a:latin typeface="Tenorite" panose="00000500000000000000" pitchFamily="2" charset="0"/>
              </a:rPr>
              <a:t>6	2505180 O-ring 50.52x1.78 		EPDM</a:t>
            </a:r>
            <a:endParaRPr lang="da-DK" sz="1000">
              <a:latin typeface="Tenorite" panose="00000500000000000000" pitchFamily="2" charset="0"/>
            </a:endParaRPr>
          </a:p>
          <a:p>
            <a:pPr marL="0" indent="0">
              <a:buNone/>
            </a:pPr>
            <a:r>
              <a:rPr lang="en-GB" sz="1000">
                <a:latin typeface="Tenorite" panose="00000500000000000000" pitchFamily="2" charset="0"/>
              </a:rPr>
              <a:t>7	304450	SV48 Selector Valve	</a:t>
            </a:r>
            <a:endParaRPr lang="da-DK" sz="1000">
              <a:latin typeface="Tenorite" panose="00000500000000000000" pitchFamily="2" charset="0"/>
            </a:endParaRPr>
          </a:p>
          <a:p>
            <a:pPr marL="0" indent="0">
              <a:buNone/>
            </a:pPr>
            <a:r>
              <a:rPr lang="en-GB" sz="1000">
                <a:latin typeface="Tenorite" panose="00000500000000000000" pitchFamily="2" charset="0"/>
              </a:rPr>
              <a:t>8	304420	Orifice NPT 			</a:t>
            </a:r>
            <a:r>
              <a:rPr lang="en-GB" sz="1000" err="1">
                <a:latin typeface="Tenorite" panose="00000500000000000000" pitchFamily="2" charset="0"/>
              </a:rPr>
              <a:t>Steel+Brass</a:t>
            </a:r>
            <a:endParaRPr lang="da-DK" sz="1000">
              <a:latin typeface="Tenorite" panose="00000500000000000000" pitchFamily="2" charset="0"/>
            </a:endParaRPr>
          </a:p>
          <a:p>
            <a:pPr marL="0" indent="0">
              <a:buNone/>
            </a:pPr>
            <a:r>
              <a:rPr lang="en-GB" sz="1000">
                <a:latin typeface="Tenorite" panose="00000500000000000000" pitchFamily="2" charset="0"/>
              </a:rPr>
              <a:t>9	305120	Mounting Bracket 		</a:t>
            </a:r>
            <a:r>
              <a:rPr lang="en-GB" sz="1000" err="1">
                <a:latin typeface="Tenorite" panose="00000500000000000000" pitchFamily="2" charset="0"/>
              </a:rPr>
              <a:t>Steel+Zn</a:t>
            </a:r>
            <a:endParaRPr lang="da-DK" sz="1000">
              <a:latin typeface="Tenorite" panose="00000500000000000000" pitchFamily="2" charset="0"/>
            </a:endParaRPr>
          </a:p>
          <a:p>
            <a:pPr marL="0" indent="0">
              <a:buNone/>
            </a:pPr>
            <a:r>
              <a:rPr lang="en-GB" sz="1000">
                <a:latin typeface="Tenorite" panose="00000500000000000000" pitchFamily="2" charset="0"/>
              </a:rPr>
              <a:t>10	3340105 Screw M8x10 </a:t>
            </a:r>
            <a:r>
              <a:rPr lang="en-GB" sz="1000" err="1">
                <a:latin typeface="Tenorite" panose="00000500000000000000" pitchFamily="2" charset="0"/>
              </a:rPr>
              <a:t>Inhex</a:t>
            </a:r>
            <a:r>
              <a:rPr lang="en-GB" sz="1000">
                <a:latin typeface="Tenorite" panose="00000500000000000000" pitchFamily="2" charset="0"/>
              </a:rPr>
              <a:t> 		SS</a:t>
            </a:r>
            <a:endParaRPr lang="da-DK" sz="1000">
              <a:latin typeface="Tenorite" panose="00000500000000000000" pitchFamily="2" charset="0"/>
            </a:endParaRPr>
          </a:p>
          <a:p>
            <a:pPr marL="0" indent="0">
              <a:buNone/>
            </a:pPr>
            <a:r>
              <a:rPr lang="en-GB" sz="1000">
                <a:latin typeface="Tenorite" panose="00000500000000000000" pitchFamily="2" charset="0"/>
              </a:rPr>
              <a:t>11	304460	Pipe Nipple 100mm		</a:t>
            </a:r>
            <a:r>
              <a:rPr lang="en-GB" sz="1000" err="1">
                <a:latin typeface="Tenorite" panose="00000500000000000000" pitchFamily="2" charset="0"/>
              </a:rPr>
              <a:t>Steel+Zn</a:t>
            </a:r>
            <a:endParaRPr lang="da-DK" sz="1000">
              <a:latin typeface="Tenorite" panose="00000500000000000000" pitchFamily="2" charset="0"/>
            </a:endParaRPr>
          </a:p>
          <a:p>
            <a:pPr marL="0" indent="0">
              <a:buNone/>
            </a:pPr>
            <a:r>
              <a:rPr lang="en-GB" sz="1000">
                <a:latin typeface="Tenorite" panose="00000500000000000000" pitchFamily="2" charset="0"/>
              </a:rPr>
              <a:t>12	304466	ASTM Tee NPT 2”		</a:t>
            </a:r>
            <a:r>
              <a:rPr lang="en-GB" sz="1000" err="1">
                <a:latin typeface="Tenorite" panose="00000500000000000000" pitchFamily="2" charset="0"/>
              </a:rPr>
              <a:t>Steel+Zn</a:t>
            </a:r>
            <a:endParaRPr lang="da-DK" sz="1000">
              <a:latin typeface="Tenorite" panose="00000500000000000000" pitchFamily="2" charset="0"/>
            </a:endParaRPr>
          </a:p>
          <a:p>
            <a:pPr marL="0" indent="0">
              <a:buNone/>
            </a:pPr>
            <a:r>
              <a:rPr lang="en-GB" sz="1000">
                <a:latin typeface="Tenorite" panose="00000500000000000000" pitchFamily="2" charset="0"/>
              </a:rPr>
              <a:t>13	304468	ASTM Union NPT 2”		</a:t>
            </a:r>
            <a:r>
              <a:rPr lang="en-GB" sz="1000" err="1">
                <a:latin typeface="Tenorite" panose="00000500000000000000" pitchFamily="2" charset="0"/>
              </a:rPr>
              <a:t>Steel+Zn</a:t>
            </a:r>
            <a:endParaRPr lang="da-DK" sz="1000">
              <a:latin typeface="Tenorite" panose="00000500000000000000" pitchFamily="2" charset="0"/>
            </a:endParaRPr>
          </a:p>
          <a:p>
            <a:pPr marL="0" indent="0"/>
            <a:endParaRPr lang="da-DK" sz="1000"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17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65652ABB-96F3-44BD-B91F-A9E2D08EE6A6}"/>
              </a:ext>
            </a:extLst>
          </p:cNvPr>
          <p:cNvSpPr txBox="1">
            <a:spLocks/>
          </p:cNvSpPr>
          <p:nvPr/>
        </p:nvSpPr>
        <p:spPr>
          <a:xfrm>
            <a:off x="821002" y="712653"/>
            <a:ext cx="8825658" cy="6273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>
                <a:solidFill>
                  <a:schemeClr val="accent1"/>
                </a:solidFill>
                <a:latin typeface="Tenorite" panose="00000500000000000000" pitchFamily="2" charset="0"/>
              </a:rPr>
              <a:t>SV48 Manifold kits</a:t>
            </a:r>
          </a:p>
        </p:txBody>
      </p:sp>
      <p:pic>
        <p:nvPicPr>
          <p:cNvPr id="7" name="Billede 28" descr="SV MTx Manifold Kit highlight.jpg">
            <a:extLst>
              <a:ext uri="{FF2B5EF4-FFF2-40B4-BE49-F238E27FC236}">
                <a16:creationId xmlns:a16="http://schemas.microsoft.com/office/drawing/2014/main" id="{1A8C4BD4-CC5E-4EF2-804A-E8F1FEDFC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4" y="1580792"/>
            <a:ext cx="3358265" cy="442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304454 SV48 Endplug kit Highlight iso">
            <a:extLst>
              <a:ext uri="{FF2B5EF4-FFF2-40B4-BE49-F238E27FC236}">
                <a16:creationId xmlns:a16="http://schemas.microsoft.com/office/drawing/2014/main" id="{A23D2BBC-03B1-4D2D-BB61-FB6FE8981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3" b="4926"/>
          <a:stretch>
            <a:fillRect/>
          </a:stretch>
        </p:blipFill>
        <p:spPr bwMode="auto">
          <a:xfrm>
            <a:off x="4627425" y="1894022"/>
            <a:ext cx="4773613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ladsholder til indhold 27" descr="SV MTx Manifold Kit.jpg">
            <a:extLst>
              <a:ext uri="{FF2B5EF4-FFF2-40B4-BE49-F238E27FC236}">
                <a16:creationId xmlns:a16="http://schemas.microsoft.com/office/drawing/2014/main" id="{4FCF8222-B7BF-4910-826B-11654D97090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6665" y="1813109"/>
            <a:ext cx="1521801" cy="1942774"/>
          </a:xfrm>
          <a:prstGeom prst="rect">
            <a:avLst/>
          </a:prstGeom>
        </p:spPr>
      </p:pic>
      <p:pic>
        <p:nvPicPr>
          <p:cNvPr id="12" name="Picture 2" descr="Endplug kit full">
            <a:extLst>
              <a:ext uri="{FF2B5EF4-FFF2-40B4-BE49-F238E27FC236}">
                <a16:creationId xmlns:a16="http://schemas.microsoft.com/office/drawing/2014/main" id="{76A8CA98-9C8E-4EC9-BE90-ACBCF9762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96" y="4019684"/>
            <a:ext cx="1624938" cy="181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172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65652ABB-96F3-44BD-B91F-A9E2D08EE6A6}"/>
              </a:ext>
            </a:extLst>
          </p:cNvPr>
          <p:cNvSpPr txBox="1">
            <a:spLocks/>
          </p:cNvSpPr>
          <p:nvPr/>
        </p:nvSpPr>
        <p:spPr>
          <a:xfrm>
            <a:off x="821002" y="712653"/>
            <a:ext cx="8825658" cy="6273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>
                <a:solidFill>
                  <a:schemeClr val="accent1"/>
                </a:solidFill>
                <a:latin typeface="Tenorite" panose="00000500000000000000" pitchFamily="2" charset="0"/>
              </a:rPr>
              <a:t>SV Components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D4DD327-CFD8-4BFD-81D3-90D98A078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50" y="2060242"/>
            <a:ext cx="22225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FB55B8-63DF-4881-B05E-977AD47F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549" y="2255520"/>
            <a:ext cx="1603058" cy="278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7">
            <a:extLst>
              <a:ext uri="{FF2B5EF4-FFF2-40B4-BE49-F238E27FC236}">
                <a16:creationId xmlns:a16="http://schemas.microsoft.com/office/drawing/2014/main" id="{1B0C5C2B-61A3-4395-AB34-EF06FB65A62D}"/>
              </a:ext>
            </a:extLst>
          </p:cNvPr>
          <p:cNvGrpSpPr>
            <a:grpSpLocks/>
          </p:cNvGrpSpPr>
          <p:nvPr/>
        </p:nvGrpSpPr>
        <p:grpSpPr bwMode="auto">
          <a:xfrm>
            <a:off x="5015680" y="2415223"/>
            <a:ext cx="1403350" cy="2493962"/>
            <a:chOff x="5390" y="9334"/>
            <a:chExt cx="2209" cy="3927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B2B6776E-0E2E-4DC7-A8B8-CE6B3C76E0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9334"/>
              <a:ext cx="2209" cy="3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1225BC21-20AA-41C8-BCD1-8BD67A6BA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2" y="10858"/>
              <a:ext cx="221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2">
            <a:extLst>
              <a:ext uri="{FF2B5EF4-FFF2-40B4-BE49-F238E27FC236}">
                <a16:creationId xmlns:a16="http://schemas.microsoft.com/office/drawing/2014/main" id="{8DD6237B-A3E3-4045-9B97-C5F9894E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45" y="2381886"/>
            <a:ext cx="13652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779132C1-93D4-425B-A79C-F68DD25C7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016" y="1911986"/>
            <a:ext cx="779463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D7046F2D-7E0A-4A9D-B01F-1E821BE952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8566" y="1291151"/>
            <a:ext cx="2761395" cy="3720515"/>
          </a:xfrm>
          <a:prstGeom prst="rect">
            <a:avLst/>
          </a:prstGeom>
        </p:spPr>
      </p:pic>
      <p:pic>
        <p:nvPicPr>
          <p:cNvPr id="19" name="Picture 2" descr="305182 SV CiV Startkit w hose - exploded view for intec">
            <a:extLst>
              <a:ext uri="{FF2B5EF4-FFF2-40B4-BE49-F238E27FC236}">
                <a16:creationId xmlns:a16="http://schemas.microsoft.com/office/drawing/2014/main" id="{D35323CC-793B-4D10-9189-49F2EDD5E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496" y="4678372"/>
            <a:ext cx="1531242" cy="18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576F8D12-C01F-4D93-9630-A2E6ECE07F68}"/>
              </a:ext>
            </a:extLst>
          </p:cNvPr>
          <p:cNvSpPr/>
          <p:nvPr/>
        </p:nvSpPr>
        <p:spPr>
          <a:xfrm>
            <a:off x="858574" y="5519481"/>
            <a:ext cx="37589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/>
            <a:r>
              <a:rPr lang="da-DK" sz="2000">
                <a:solidFill>
                  <a:srgbClr val="898989"/>
                </a:solidFill>
                <a:latin typeface="Tenorite" panose="00000500000000000000" pitchFamily="2" charset="0"/>
              </a:rPr>
              <a:t>SV22 Valves – 100 % Live </a:t>
            </a:r>
            <a:r>
              <a:rPr lang="da-DK" sz="2000" err="1">
                <a:solidFill>
                  <a:srgbClr val="898989"/>
                </a:solidFill>
                <a:latin typeface="Tenorite" panose="00000500000000000000" pitchFamily="2" charset="0"/>
              </a:rPr>
              <a:t>testing</a:t>
            </a:r>
            <a:endParaRPr lang="da-DK" sz="2000">
              <a:solidFill>
                <a:srgbClr val="898989"/>
              </a:solidFill>
              <a:latin typeface="Tenorite" panose="00000500000000000000" pitchFamily="2" charset="0"/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F7D5F204-05D9-44DB-95F3-44901273E600}"/>
              </a:ext>
            </a:extLst>
          </p:cNvPr>
          <p:cNvSpPr txBox="1"/>
          <p:nvPr/>
        </p:nvSpPr>
        <p:spPr>
          <a:xfrm>
            <a:off x="814089" y="1617602"/>
            <a:ext cx="653609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27DA4"/>
              </a:buClr>
            </a:pPr>
            <a:r>
              <a:rPr lang="da-DK" sz="2000">
                <a:solidFill>
                  <a:srgbClr val="898989"/>
                </a:solidFill>
                <a:latin typeface="Tenorite" panose="00000500000000000000" pitchFamily="2" charset="0"/>
              </a:rPr>
              <a:t>305186 SV Switch </a:t>
            </a:r>
            <a:r>
              <a:rPr lang="da-DK" sz="2000" err="1">
                <a:solidFill>
                  <a:srgbClr val="898989"/>
                </a:solidFill>
                <a:latin typeface="Tenorite" panose="00000500000000000000" pitchFamily="2" charset="0"/>
              </a:rPr>
              <a:t>fully</a:t>
            </a:r>
            <a:r>
              <a:rPr lang="da-DK" sz="2000">
                <a:solidFill>
                  <a:srgbClr val="898989"/>
                </a:solidFill>
                <a:latin typeface="Tenorite" panose="00000500000000000000" pitchFamily="2" charset="0"/>
              </a:rPr>
              <a:t> open</a:t>
            </a:r>
          </a:p>
          <a:p>
            <a:pPr marL="0" indent="0"/>
            <a:endParaRPr lang="da-DK" sz="1800"/>
          </a:p>
        </p:txBody>
      </p:sp>
    </p:spTree>
    <p:extLst>
      <p:ext uri="{BB962C8B-B14F-4D97-AF65-F5344CB8AC3E}">
        <p14:creationId xmlns:p14="http://schemas.microsoft.com/office/powerpoint/2010/main" val="1968210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65652ABB-96F3-44BD-B91F-A9E2D08EE6A6}"/>
              </a:ext>
            </a:extLst>
          </p:cNvPr>
          <p:cNvSpPr txBox="1">
            <a:spLocks/>
          </p:cNvSpPr>
          <p:nvPr/>
        </p:nvSpPr>
        <p:spPr>
          <a:xfrm>
            <a:off x="821002" y="712653"/>
            <a:ext cx="8825658" cy="6273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>
                <a:solidFill>
                  <a:schemeClr val="accent1"/>
                </a:solidFill>
                <a:latin typeface="Tenorite" panose="00000500000000000000" pitchFamily="2" charset="0"/>
              </a:rPr>
              <a:t>305183 SV Test Port Kit</a:t>
            </a: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04F46A4-2838-4A97-B5EA-DD840EFF2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33526"/>
            <a:ext cx="29019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C9ECDB82-37A6-4406-8FC2-F1F468902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9519" y="2201997"/>
            <a:ext cx="2590800" cy="3943350"/>
          </a:xfrm>
          <a:prstGeom prst="rect">
            <a:avLst/>
          </a:prstGeom>
          <a:noFill/>
        </p:spPr>
      </p:pic>
      <p:pic>
        <p:nvPicPr>
          <p:cNvPr id="24" name="Picture 8" descr="SV22 and SV CiV - oblique Testport highlight - gray - detail">
            <a:extLst>
              <a:ext uri="{FF2B5EF4-FFF2-40B4-BE49-F238E27FC236}">
                <a16:creationId xmlns:a16="http://schemas.microsoft.com/office/drawing/2014/main" id="{174494A3-5564-4645-8637-118C3B28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2008189"/>
            <a:ext cx="1884362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831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9F8C00C-384F-427E-A310-2DD121F23926}"/>
              </a:ext>
            </a:extLst>
          </p:cNvPr>
          <p:cNvSpPr/>
          <p:nvPr/>
        </p:nvSpPr>
        <p:spPr>
          <a:xfrm>
            <a:off x="0" y="2065867"/>
            <a:ext cx="12519378" cy="4241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ECFA638-1319-48AA-9F08-383404351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418" y="2500073"/>
            <a:ext cx="4873741" cy="323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12F415C0-ECD7-48A8-A7A1-7333B26A58CA}"/>
              </a:ext>
            </a:extLst>
          </p:cNvPr>
          <p:cNvSpPr txBox="1">
            <a:spLocks/>
          </p:cNvSpPr>
          <p:nvPr/>
        </p:nvSpPr>
        <p:spPr>
          <a:xfrm>
            <a:off x="821002" y="712653"/>
            <a:ext cx="8825658" cy="6273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err="1">
                <a:solidFill>
                  <a:schemeClr val="accent1"/>
                </a:solidFill>
                <a:latin typeface="Tenorite" panose="00000500000000000000" pitchFamily="2" charset="0"/>
              </a:rPr>
              <a:t>Nozzles</a:t>
            </a:r>
            <a:endParaRPr lang="da-DK">
              <a:solidFill>
                <a:schemeClr val="accent1"/>
              </a:solidFill>
              <a:latin typeface="Tenorite" panose="00000500000000000000" pitchFamily="2" charset="0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E936D70C-C3EA-47C9-8645-97A7686E4B78}"/>
              </a:ext>
            </a:extLst>
          </p:cNvPr>
          <p:cNvSpPr txBox="1"/>
          <p:nvPr/>
        </p:nvSpPr>
        <p:spPr>
          <a:xfrm>
            <a:off x="979710" y="2118045"/>
            <a:ext cx="431074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ct val="20000"/>
              </a:spcBef>
              <a:buNone/>
            </a:pPr>
            <a:r>
              <a:rPr lang="en-US" sz="2000" b="1">
                <a:solidFill>
                  <a:schemeClr val="bg1"/>
                </a:solidFill>
                <a:latin typeface="Tenorite" panose="00000500000000000000" pitchFamily="2" charset="0"/>
              </a:rPr>
              <a:t>Mono-Orifice Nozzle</a:t>
            </a:r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:</a:t>
            </a:r>
          </a:p>
          <a:p>
            <a:pPr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Included in UL listing and FM approval</a:t>
            </a:r>
          </a:p>
          <a:p>
            <a:pPr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Max coverage area 7.32 x 7.32m</a:t>
            </a:r>
            <a:b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</a:br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- Pressure 2 -12.5 MPa</a:t>
            </a:r>
            <a:b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</a:br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- 360 deg</a:t>
            </a:r>
            <a:b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</a:br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- </a:t>
            </a:r>
            <a:r>
              <a:rPr lang="en-US" sz="2000" err="1">
                <a:solidFill>
                  <a:schemeClr val="bg1"/>
                </a:solidFill>
                <a:latin typeface="Tenorite" panose="00000500000000000000" pitchFamily="2" charset="0"/>
              </a:rPr>
              <a:t>Dn</a:t>
            </a:r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 15 - 32</a:t>
            </a:r>
            <a:b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</a:br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- Orifice: ø1.0 – ø3.0 (with filter)</a:t>
            </a:r>
            <a:b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</a:br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               ø3.0 – ø31.9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n-US" sz="2000" b="1">
                <a:solidFill>
                  <a:schemeClr val="bg1"/>
                </a:solidFill>
                <a:latin typeface="Tenorite" panose="00000500000000000000" pitchFamily="2" charset="0"/>
              </a:rPr>
              <a:t>Material</a:t>
            </a:r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: Brass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n-US" sz="2000" b="1">
                <a:solidFill>
                  <a:schemeClr val="bg1"/>
                </a:solidFill>
                <a:latin typeface="Tenorite" panose="00000500000000000000" pitchFamily="2" charset="0"/>
              </a:rPr>
              <a:t>Thread</a:t>
            </a:r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: ISO (BSPT, </a:t>
            </a:r>
            <a:r>
              <a:rPr lang="en-US" sz="2000" err="1">
                <a:solidFill>
                  <a:schemeClr val="bg1"/>
                </a:solidFill>
                <a:latin typeface="Tenorite" panose="00000500000000000000" pitchFamily="2" charset="0"/>
              </a:rPr>
              <a:t>Krg</a:t>
            </a:r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) </a:t>
            </a:r>
            <a:r>
              <a:rPr lang="en-US" sz="2000" err="1">
                <a:solidFill>
                  <a:schemeClr val="bg1"/>
                </a:solidFill>
                <a:latin typeface="Tenorite" panose="00000500000000000000" pitchFamily="2" charset="0"/>
              </a:rPr>
              <a:t>npt</a:t>
            </a:r>
            <a:endParaRPr lang="en-US" sz="200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0445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43F1EDA7-BA73-490A-82EB-6B0257FC9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322" y="1746983"/>
            <a:ext cx="2736953" cy="4106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12EFEDC0-C54D-4E26-88B7-4C8BD7E93F4E}"/>
              </a:ext>
            </a:extLst>
          </p:cNvPr>
          <p:cNvSpPr txBox="1">
            <a:spLocks/>
          </p:cNvSpPr>
          <p:nvPr/>
        </p:nvSpPr>
        <p:spPr>
          <a:xfrm>
            <a:off x="821002" y="712653"/>
            <a:ext cx="8825658" cy="6273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err="1">
                <a:solidFill>
                  <a:schemeClr val="accent1"/>
                </a:solidFill>
                <a:latin typeface="Tenorite" panose="00000500000000000000" pitchFamily="2" charset="0"/>
              </a:rPr>
              <a:t>Nozzle</a:t>
            </a:r>
            <a:r>
              <a:rPr lang="da-DK">
                <a:solidFill>
                  <a:schemeClr val="accent1"/>
                </a:solidFill>
                <a:latin typeface="Tenorite" panose="00000500000000000000" pitchFamily="2" charset="0"/>
              </a:rPr>
              <a:t> </a:t>
            </a:r>
            <a:r>
              <a:rPr lang="da-DK" err="1">
                <a:solidFill>
                  <a:schemeClr val="accent1"/>
                </a:solidFill>
                <a:latin typeface="Tenorite" panose="00000500000000000000" pitchFamily="2" charset="0"/>
              </a:rPr>
              <a:t>Silencer</a:t>
            </a:r>
            <a:endParaRPr lang="da-DK">
              <a:solidFill>
                <a:schemeClr val="accent1"/>
              </a:solidFill>
              <a:latin typeface="Tenorite" panose="00000500000000000000" pitchFamily="2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06FFBA7-D35C-44A6-AC94-98E04AAAF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28" y="1748668"/>
            <a:ext cx="7739063" cy="283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 b="1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Silencer:</a:t>
            </a:r>
          </a:p>
          <a:p>
            <a:pPr>
              <a:spcBef>
                <a:spcPct val="20000"/>
              </a:spcBef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	Included in UL listing &amp; LPCB Approved </a:t>
            </a:r>
          </a:p>
          <a:p>
            <a:pPr>
              <a:spcBef>
                <a:spcPct val="20000"/>
              </a:spcBef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	Reduces noise by approx. 20 dB</a:t>
            </a:r>
            <a:br>
              <a:rPr lang="en-US" sz="20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</a:b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	up to </a:t>
            </a:r>
            <a:r>
              <a:rPr lang="en-US" sz="2000" err="1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Dn</a:t>
            </a: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 25</a:t>
            </a:r>
          </a:p>
          <a:p>
            <a:pPr>
              <a:spcBef>
                <a:spcPct val="20000"/>
              </a:spcBef>
            </a:pPr>
            <a:endParaRPr lang="en-US" sz="2000" b="1">
              <a:solidFill>
                <a:schemeClr val="bg1">
                  <a:lumMod val="50000"/>
                </a:schemeClr>
              </a:solidFill>
              <a:latin typeface="Tenorite" panose="00000500000000000000" pitchFamily="2" charset="0"/>
            </a:endParaRP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Material</a:t>
            </a: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</a:rPr>
              <a:t>: Aluminum</a:t>
            </a:r>
          </a:p>
          <a:p>
            <a:pPr>
              <a:spcBef>
                <a:spcPct val="20000"/>
              </a:spcBef>
            </a:pPr>
            <a:endParaRPr lang="en-US" sz="20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44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F62D647B-F768-4262-B3BD-7B2B043E6C6B}"/>
              </a:ext>
            </a:extLst>
          </p:cNvPr>
          <p:cNvSpPr txBox="1">
            <a:spLocks/>
          </p:cNvSpPr>
          <p:nvPr/>
        </p:nvSpPr>
        <p:spPr>
          <a:xfrm>
            <a:off x="571500" y="1772816"/>
            <a:ext cx="10610850" cy="48198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8000" lvl="8"/>
            <a:endParaRPr lang="en-US" sz="1600">
              <a:solidFill>
                <a:schemeClr val="bg1">
                  <a:lumMod val="50000"/>
                </a:schemeClr>
              </a:solidFill>
              <a:ea typeface="MingLiU_HKSCS" panose="02020500000000000000" pitchFamily="18" charset="-120"/>
              <a:cs typeface="Arial" panose="020B0604020202020204" pitchFamily="34" charset="0"/>
            </a:endParaRPr>
          </a:p>
          <a:p>
            <a:pPr marL="6465150" lvl="8" indent="-285750">
              <a:buClr>
                <a:srgbClr val="027DA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  <a:ea typeface="MingLiU_HKSCS" panose="02020500000000000000" pitchFamily="18" charset="-120"/>
                <a:cs typeface="Arial" panose="020B0604020202020204" pitchFamily="34" charset="0"/>
              </a:rPr>
              <a:t>Automatic clean agent fire extinguishing systems have been definitively shown to adversely affect HDD I/O performance during discharge due to noise.</a:t>
            </a:r>
          </a:p>
          <a:p>
            <a:pPr marL="6465150" lvl="8" indent="-285750">
              <a:buClr>
                <a:srgbClr val="027DA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  <a:ea typeface="MingLiU_HKSCS" panose="02020500000000000000" pitchFamily="18" charset="-120"/>
                <a:cs typeface="Arial" panose="020B0604020202020204" pitchFamily="34" charset="0"/>
              </a:rPr>
              <a:t>Typical discharge level of peak flow system – 120dB to 140dB &amp; constant flow system – 5dB.</a:t>
            </a:r>
          </a:p>
          <a:p>
            <a:pPr marL="6465150" lvl="8" indent="-285750">
              <a:buClr>
                <a:srgbClr val="027DA4"/>
              </a:buClr>
              <a:buFont typeface="Wingdings" panose="05000000000000000000" pitchFamily="2" charset="2"/>
              <a:buChar char="§"/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  <a:ea typeface="MingLiU_HKSCS" panose="02020500000000000000" pitchFamily="18" charset="-120"/>
                <a:cs typeface="Arial" panose="020B0604020202020204" pitchFamily="34" charset="0"/>
              </a:rPr>
              <a:t>Studies conducted by Siemens, Tyco &amp; Fire Eater  since 2010 found that hard disks are not damaged at noise below 110dB. </a:t>
            </a:r>
          </a:p>
          <a:p>
            <a:pPr marL="6465150" lvl="8" indent="-285750">
              <a:buClr>
                <a:srgbClr val="027DA4"/>
              </a:buClr>
              <a:buFont typeface="Wingdings" panose="05000000000000000000" pitchFamily="2" charset="2"/>
              <a:buChar char="§"/>
            </a:pPr>
            <a:r>
              <a:rPr lang="en-GB" sz="16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  <a:ea typeface="MingLiU_HKSCS" panose="02020500000000000000" pitchFamily="18" charset="-120"/>
                <a:cs typeface="Arial" panose="020B0604020202020204" pitchFamily="34" charset="0"/>
              </a:rPr>
              <a:t>The critical range of frequency was found to be between </a:t>
            </a:r>
            <a:r>
              <a:rPr lang="en-GB" sz="1600" u="sng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  <a:ea typeface="MingLiU_HKSCS" panose="02020500000000000000" pitchFamily="18" charset="-120"/>
                <a:cs typeface="Arial" panose="020B0604020202020204" pitchFamily="34" charset="0"/>
              </a:rPr>
              <a:t>1.6khz and 8khz1</a:t>
            </a:r>
            <a:r>
              <a:rPr lang="en-GB" sz="1600">
                <a:solidFill>
                  <a:schemeClr val="bg1">
                    <a:lumMod val="50000"/>
                  </a:schemeClr>
                </a:solidFill>
                <a:latin typeface="Tenorite" panose="00000500000000000000" pitchFamily="2" charset="0"/>
                <a:ea typeface="MingLiU_HKSCS" panose="02020500000000000000" pitchFamily="18" charset="-120"/>
                <a:cs typeface="Arial" panose="020B0604020202020204" pitchFamily="34" charset="0"/>
              </a:rPr>
              <a:t>.</a:t>
            </a:r>
          </a:p>
          <a:p>
            <a:pPr marL="6465150" lvl="8" indent="-285750">
              <a:buFont typeface="Wingdings" panose="05000000000000000000" pitchFamily="2" charset="2"/>
              <a:buChar char="§"/>
            </a:pPr>
            <a:endParaRPr lang="en-GB" sz="1600">
              <a:latin typeface="Tenorite" panose="00000500000000000000" pitchFamily="2" charset="0"/>
            </a:endParaRPr>
          </a:p>
          <a:p>
            <a:pPr marL="6465150" lvl="8" indent="-285750">
              <a:buFont typeface="Wingdings" panose="05000000000000000000" pitchFamily="2" charset="2"/>
              <a:buChar char="§"/>
            </a:pPr>
            <a:endParaRPr lang="en-GB" sz="1600">
              <a:latin typeface="Tenorite" panose="00000500000000000000" pitchFamily="2" charset="0"/>
            </a:endParaRPr>
          </a:p>
          <a:p>
            <a:pPr marL="6408000" lvl="8"/>
            <a:endParaRPr lang="en-US"/>
          </a:p>
          <a:p>
            <a:pPr marL="6179400" lvl="8" indent="0">
              <a:buFont typeface="Wingdings 3" charset="2"/>
              <a:buNone/>
            </a:pPr>
            <a:endParaRPr lang="en-GB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C13EDA83-B355-45E0-9397-854E5B1534C3}"/>
              </a:ext>
            </a:extLst>
          </p:cNvPr>
          <p:cNvSpPr txBox="1">
            <a:spLocks/>
          </p:cNvSpPr>
          <p:nvPr/>
        </p:nvSpPr>
        <p:spPr>
          <a:xfrm>
            <a:off x="891822" y="770550"/>
            <a:ext cx="11163329" cy="6273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>
                <a:solidFill>
                  <a:schemeClr val="accent1"/>
                </a:solidFill>
                <a:latin typeface="Tenorite" panose="00000500000000000000" pitchFamily="2" charset="0"/>
                <a:ea typeface="+mn-ea"/>
                <a:cs typeface="+mn-cs"/>
              </a:rPr>
              <a:t>Maintaining Integrity </a:t>
            </a:r>
          </a:p>
          <a:p>
            <a:r>
              <a:rPr lang="en-US" sz="2000">
                <a:solidFill>
                  <a:schemeClr val="accent1"/>
                </a:solidFill>
                <a:latin typeface="Tenorite" panose="00000500000000000000" pitchFamily="2" charset="0"/>
                <a:ea typeface="+mn-ea"/>
                <a:cs typeface="+mn-cs"/>
              </a:rPr>
              <a:t>of HDD in a Noisy Environment</a:t>
            </a:r>
            <a:endParaRPr lang="da-DK" sz="2000">
              <a:solidFill>
                <a:schemeClr val="accent1"/>
              </a:solidFill>
              <a:latin typeface="Tenorite" panose="00000500000000000000" pitchFamily="2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7A1235B-DC58-4F25-B552-5F2B56DD3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22" y="1910705"/>
            <a:ext cx="5422579" cy="387097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6BB3646-9F10-495A-B800-530A190DD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6144" y="2381250"/>
            <a:ext cx="2620044" cy="45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24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0C772D77-EEB4-0846-9012-2EC8C9D321E3}"/>
              </a:ext>
            </a:extLst>
          </p:cNvPr>
          <p:cNvSpPr txBox="1"/>
          <p:nvPr/>
        </p:nvSpPr>
        <p:spPr>
          <a:xfrm>
            <a:off x="961777" y="1044241"/>
            <a:ext cx="7947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>
                <a:solidFill>
                  <a:schemeClr val="bg1"/>
                </a:solidFill>
                <a:latin typeface="Tenorite" panose="00000500000000000000" pitchFamily="2" charset="0"/>
              </a:rPr>
              <a:t>3 </a:t>
            </a:r>
            <a:r>
              <a:rPr lang="da-DK" sz="3600" err="1">
                <a:solidFill>
                  <a:schemeClr val="bg1"/>
                </a:solidFill>
                <a:latin typeface="Tenorite" panose="00000500000000000000" pitchFamily="2" charset="0"/>
              </a:rPr>
              <a:t>reasons</a:t>
            </a:r>
            <a:r>
              <a:rPr lang="da-DK" sz="3600">
                <a:solidFill>
                  <a:schemeClr val="bg1"/>
                </a:solidFill>
                <a:latin typeface="Tenorite" panose="00000500000000000000" pitchFamily="2" charset="0"/>
              </a:rPr>
              <a:t> to </a:t>
            </a:r>
            <a:r>
              <a:rPr lang="da-DK" sz="3600" err="1">
                <a:solidFill>
                  <a:schemeClr val="bg1"/>
                </a:solidFill>
                <a:latin typeface="Tenorite" panose="00000500000000000000" pitchFamily="2" charset="0"/>
              </a:rPr>
              <a:t>choose</a:t>
            </a:r>
            <a:r>
              <a:rPr lang="da-DK" sz="3600">
                <a:solidFill>
                  <a:schemeClr val="bg1"/>
                </a:solidFill>
                <a:latin typeface="Tenorite" panose="00000500000000000000" pitchFamily="2" charset="0"/>
              </a:rPr>
              <a:t> FSN </a:t>
            </a:r>
            <a:r>
              <a:rPr lang="da-DK" sz="3600" err="1">
                <a:solidFill>
                  <a:schemeClr val="bg1"/>
                </a:solidFill>
                <a:latin typeface="Tenorite" panose="00000500000000000000" pitchFamily="2" charset="0"/>
              </a:rPr>
              <a:t>Nozzles</a:t>
            </a:r>
            <a:endParaRPr lang="da-DK" sz="360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endParaRPr lang="da-DK">
              <a:solidFill>
                <a:schemeClr val="bg1"/>
              </a:solidFill>
            </a:endParaRPr>
          </a:p>
          <a:p>
            <a:endParaRPr lang="da-DK">
              <a:solidFill>
                <a:schemeClr val="bg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4256110-8AA3-3A45-A170-32412633E80E}"/>
              </a:ext>
            </a:extLst>
          </p:cNvPr>
          <p:cNvSpPr/>
          <p:nvPr/>
        </p:nvSpPr>
        <p:spPr>
          <a:xfrm>
            <a:off x="2460510" y="3216107"/>
            <a:ext cx="2356701" cy="210061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enorite" panose="00000500000000000000" pitchFamily="2" charset="0"/>
              </a:rPr>
              <a:t>3</a:t>
            </a:r>
            <a:r>
              <a:rPr lang="en-GB" sz="2000" baseline="30000" dirty="0">
                <a:solidFill>
                  <a:schemeClr val="bg1"/>
                </a:solidFill>
                <a:latin typeface="Tenorite" panose="00000500000000000000" pitchFamily="2" charset="0"/>
              </a:rPr>
              <a:t>rd</a:t>
            </a:r>
            <a:r>
              <a:rPr lang="en-GB" sz="2000" dirty="0">
                <a:solidFill>
                  <a:schemeClr val="bg1"/>
                </a:solidFill>
                <a:latin typeface="Tenorite" panose="00000500000000000000" pitchFamily="2" charset="0"/>
              </a:rPr>
              <a:t> Party Approvals </a:t>
            </a:r>
            <a:endParaRPr lang="da-DK" sz="20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629FEFB-26B8-4F3B-9451-0AFDED6DA64C}"/>
              </a:ext>
            </a:extLst>
          </p:cNvPr>
          <p:cNvSpPr/>
          <p:nvPr/>
        </p:nvSpPr>
        <p:spPr>
          <a:xfrm>
            <a:off x="5137609" y="3216108"/>
            <a:ext cx="2356701" cy="203329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enorite" panose="00000500000000000000" pitchFamily="2" charset="0"/>
              </a:rPr>
              <a:t>Proven Technology</a:t>
            </a:r>
            <a:endParaRPr lang="da-DK" sz="20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1F6B351-3BDF-430D-8C1A-EA01450CAE66}"/>
              </a:ext>
            </a:extLst>
          </p:cNvPr>
          <p:cNvSpPr/>
          <p:nvPr/>
        </p:nvSpPr>
        <p:spPr>
          <a:xfrm>
            <a:off x="7814708" y="3249762"/>
            <a:ext cx="2284566" cy="20332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enorite" panose="00000500000000000000" pitchFamily="2" charset="0"/>
              </a:rPr>
              <a:t>Engineered by experts</a:t>
            </a:r>
            <a:endParaRPr lang="da-DK" sz="20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87980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10ABE0A-75F1-47D1-A7FA-EE01521A8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bg1"/>
                </a:solidFill>
                <a:latin typeface="Tenorite" panose="00000500000000000000" pitchFamily="2" charset="0"/>
              </a:rPr>
              <a:t>Solution FSN </a:t>
            </a:r>
            <a:r>
              <a:rPr lang="da-DK" err="1">
                <a:solidFill>
                  <a:schemeClr val="bg1"/>
                </a:solidFill>
                <a:latin typeface="Tenorite" panose="00000500000000000000" pitchFamily="2" charset="0"/>
              </a:rPr>
              <a:t>Nozzle</a:t>
            </a:r>
            <a:r>
              <a:rPr lang="da-DK">
                <a:solidFill>
                  <a:schemeClr val="bg1"/>
                </a:solidFill>
                <a:latin typeface="Tenorite" panose="00000500000000000000" pitchFamily="2" charset="0"/>
              </a:rPr>
              <a:t> </a:t>
            </a:r>
            <a:r>
              <a:rPr lang="da-DK" err="1">
                <a:solidFill>
                  <a:schemeClr val="bg1"/>
                </a:solidFill>
                <a:latin typeface="Tenorite" panose="00000500000000000000" pitchFamily="2" charset="0"/>
              </a:rPr>
              <a:t>Silence</a:t>
            </a:r>
            <a:endParaRPr lang="da-DK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B76CCD4B-B521-49F2-B959-A95EEF291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29" y="3272183"/>
            <a:ext cx="2063273" cy="2516187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5108BE9-C394-409D-A7ED-04D82605704A}"/>
              </a:ext>
            </a:extLst>
          </p:cNvPr>
          <p:cNvSpPr/>
          <p:nvPr/>
        </p:nvSpPr>
        <p:spPr>
          <a:xfrm>
            <a:off x="9552608" y="3502057"/>
            <a:ext cx="1900959" cy="15884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err="1">
                <a:solidFill>
                  <a:schemeClr val="bg1"/>
                </a:solidFill>
                <a:latin typeface="Tenorite" panose="00000500000000000000" pitchFamily="2" charset="0"/>
              </a:rPr>
              <a:t>Increased</a:t>
            </a:r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 </a:t>
            </a:r>
            <a:r>
              <a:rPr lang="da-DK" sz="2000" err="1">
                <a:solidFill>
                  <a:schemeClr val="bg1"/>
                </a:solidFill>
                <a:latin typeface="Tenorite" panose="00000500000000000000" pitchFamily="2" charset="0"/>
              </a:rPr>
              <a:t>Dischange</a:t>
            </a:r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 time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AF07F09-2966-4536-8FAE-B24BFE5E536E}"/>
              </a:ext>
            </a:extLst>
          </p:cNvPr>
          <p:cNvSpPr/>
          <p:nvPr/>
        </p:nvSpPr>
        <p:spPr>
          <a:xfrm>
            <a:off x="4671096" y="3569616"/>
            <a:ext cx="1900959" cy="158841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Flow Rate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88852D4-0C54-42D5-A5B8-4F92E9D6845D}"/>
              </a:ext>
            </a:extLst>
          </p:cNvPr>
          <p:cNvSpPr/>
          <p:nvPr/>
        </p:nvSpPr>
        <p:spPr>
          <a:xfrm>
            <a:off x="7093784" y="1542851"/>
            <a:ext cx="1900959" cy="15884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>
                <a:solidFill>
                  <a:schemeClr val="bg1"/>
                </a:solidFill>
                <a:latin typeface="Tenorite" panose="00000500000000000000" pitchFamily="2" charset="0"/>
              </a:rPr>
              <a:t>More </a:t>
            </a:r>
            <a:r>
              <a:rPr lang="da-DK" sz="2000" err="1">
                <a:solidFill>
                  <a:schemeClr val="bg1"/>
                </a:solidFill>
                <a:latin typeface="Tenorite" panose="00000500000000000000" pitchFamily="2" charset="0"/>
              </a:rPr>
              <a:t>Nozzles</a:t>
            </a:r>
            <a:endParaRPr lang="da-DK" sz="200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pic>
        <p:nvPicPr>
          <p:cNvPr id="15" name="Grafik 14" descr="Øre med massiv udfyldning">
            <a:extLst>
              <a:ext uri="{FF2B5EF4-FFF2-40B4-BE49-F238E27FC236}">
                <a16:creationId xmlns:a16="http://schemas.microsoft.com/office/drawing/2014/main" id="{6D313855-B91C-42B8-8530-938A21D71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012" y="3582186"/>
            <a:ext cx="2027074" cy="202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26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4">
            <a:extLst>
              <a:ext uri="{FF2B5EF4-FFF2-40B4-BE49-F238E27FC236}">
                <a16:creationId xmlns:a16="http://schemas.microsoft.com/office/drawing/2014/main" id="{8D9C825C-452D-34C2-7DD1-9AA10F46B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170" y="1227326"/>
            <a:ext cx="6602046" cy="4901578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0E85EA2A-A1C6-7ED1-FB33-186BACE728AD}"/>
              </a:ext>
            </a:extLst>
          </p:cNvPr>
          <p:cNvSpPr txBox="1">
            <a:spLocks/>
          </p:cNvSpPr>
          <p:nvPr/>
        </p:nvSpPr>
        <p:spPr>
          <a:xfrm>
            <a:off x="1044092" y="565019"/>
            <a:ext cx="6471139" cy="66125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Tenorite" panose="000005000000000000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dirty="0">
                <a:solidFill>
                  <a:schemeClr val="accent1"/>
                </a:solidFill>
                <a:latin typeface="Tenorite"/>
              </a:rPr>
              <a:t>SV22 – a </a:t>
            </a:r>
            <a:r>
              <a:rPr lang="da-DK" dirty="0" err="1">
                <a:solidFill>
                  <a:schemeClr val="accent1"/>
                </a:solidFill>
                <a:latin typeface="Tenorite"/>
              </a:rPr>
              <a:t>multi</a:t>
            </a:r>
            <a:r>
              <a:rPr lang="da-DK" dirty="0">
                <a:solidFill>
                  <a:schemeClr val="accent1"/>
                </a:solidFill>
                <a:latin typeface="Tenorite"/>
              </a:rPr>
              <a:t> zone system</a:t>
            </a:r>
            <a:endParaRPr lang="da-D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27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10ABE0A-75F1-47D1-A7FA-EE01521A8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solidFill>
                  <a:schemeClr val="bg1"/>
                </a:solidFill>
                <a:latin typeface="Tenorite" panose="00000500000000000000" pitchFamily="2" charset="0"/>
              </a:rPr>
              <a:t>FSN </a:t>
            </a:r>
            <a:r>
              <a:rPr lang="da-DK" err="1">
                <a:solidFill>
                  <a:schemeClr val="bg1"/>
                </a:solidFill>
                <a:latin typeface="Tenorite" panose="00000500000000000000" pitchFamily="2" charset="0"/>
              </a:rPr>
              <a:t>Nozzle</a:t>
            </a:r>
            <a:r>
              <a:rPr lang="da-DK">
                <a:solidFill>
                  <a:schemeClr val="bg1"/>
                </a:solidFill>
                <a:latin typeface="Tenorite" panose="00000500000000000000" pitchFamily="2" charset="0"/>
              </a:rPr>
              <a:t> 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5108BE9-C394-409D-A7ED-04D82605704A}"/>
              </a:ext>
            </a:extLst>
          </p:cNvPr>
          <p:cNvSpPr/>
          <p:nvPr/>
        </p:nvSpPr>
        <p:spPr>
          <a:xfrm>
            <a:off x="9552608" y="3502057"/>
            <a:ext cx="1900959" cy="15884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pPr algn="ctr"/>
            <a:r>
              <a:rPr lang="en-GB" sz="2000">
                <a:solidFill>
                  <a:schemeClr val="bg1"/>
                </a:solidFill>
                <a:latin typeface="Tenorite" panose="00000500000000000000" pitchFamily="2" charset="0"/>
              </a:rPr>
              <a:t>50m3 Nozzle Coverage</a:t>
            </a:r>
            <a:endParaRPr lang="en-US" sz="200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pPr algn="ctr"/>
            <a:endParaRPr lang="da-DK" sz="200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AF07F09-2966-4536-8FAE-B24BFE5E536E}"/>
              </a:ext>
            </a:extLst>
          </p:cNvPr>
          <p:cNvSpPr/>
          <p:nvPr/>
        </p:nvSpPr>
        <p:spPr>
          <a:xfrm>
            <a:off x="4671096" y="3569616"/>
            <a:ext cx="1900959" cy="158841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bg1"/>
                </a:solidFill>
                <a:latin typeface="Tenorite" panose="00000500000000000000" pitchFamily="2" charset="0"/>
              </a:rPr>
              <a:t>Optimum Flow Rate 1.27Kg/Sec</a:t>
            </a:r>
            <a:endParaRPr lang="da-DK" sz="200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88852D4-0C54-42D5-A5B8-4F92E9D6845D}"/>
              </a:ext>
            </a:extLst>
          </p:cNvPr>
          <p:cNvSpPr/>
          <p:nvPr/>
        </p:nvSpPr>
        <p:spPr>
          <a:xfrm>
            <a:off x="7093784" y="1542851"/>
            <a:ext cx="1900959" cy="15884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Tenorite" panose="00000500000000000000" pitchFamily="2" charset="0"/>
              </a:rPr>
              <a:t>~ 92dB Output</a:t>
            </a:r>
          </a:p>
          <a:p>
            <a:pPr algn="ctr"/>
            <a:endParaRPr lang="da-DK" sz="200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24535A63-62DA-490F-887E-FEA35B5F44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83" y="3496384"/>
            <a:ext cx="2277736" cy="2512108"/>
          </a:xfrm>
          <a:prstGeom prst="rect">
            <a:avLst/>
          </a:prstGeom>
        </p:spPr>
      </p:pic>
      <p:pic>
        <p:nvPicPr>
          <p:cNvPr id="3" name="Grafik 2" descr="Afspil med massiv udfyldning">
            <a:extLst>
              <a:ext uri="{FF2B5EF4-FFF2-40B4-BE49-F238E27FC236}">
                <a16:creationId xmlns:a16="http://schemas.microsoft.com/office/drawing/2014/main" id="{488F1D5F-4FC5-493A-B529-DFB1880B3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3380" y="3098276"/>
            <a:ext cx="2078611" cy="207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82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17AA8E50-E996-4D53-9590-B0BDC82AC80F}"/>
              </a:ext>
            </a:extLst>
          </p:cNvPr>
          <p:cNvSpPr txBox="1">
            <a:spLocks/>
          </p:cNvSpPr>
          <p:nvPr/>
        </p:nvSpPr>
        <p:spPr>
          <a:xfrm>
            <a:off x="821002" y="712653"/>
            <a:ext cx="8825658" cy="6273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dirty="0">
                <a:solidFill>
                  <a:schemeClr val="accent1"/>
                </a:solidFill>
                <a:latin typeface="Tenorite" panose="00000500000000000000" pitchFamily="2" charset="0"/>
              </a:rPr>
              <a:t>We provide the right </a:t>
            </a:r>
            <a:r>
              <a:rPr lang="da-DK" dirty="0" err="1">
                <a:solidFill>
                  <a:schemeClr val="accent1"/>
                </a:solidFill>
                <a:latin typeface="Tenorite" panose="00000500000000000000" pitchFamily="2" charset="0"/>
              </a:rPr>
              <a:t>tools</a:t>
            </a:r>
            <a:r>
              <a:rPr lang="da-DK" dirty="0">
                <a:solidFill>
                  <a:schemeClr val="accent1"/>
                </a:solidFill>
                <a:latin typeface="Tenorite" panose="00000500000000000000" pitchFamily="2" charset="0"/>
              </a:rPr>
              <a:t>…</a:t>
            </a:r>
          </a:p>
        </p:txBody>
      </p:sp>
      <p:pic>
        <p:nvPicPr>
          <p:cNvPr id="7" name="Pladsholder til indhold 5">
            <a:extLst>
              <a:ext uri="{FF2B5EF4-FFF2-40B4-BE49-F238E27FC236}">
                <a16:creationId xmlns:a16="http://schemas.microsoft.com/office/drawing/2014/main" id="{2EF76EF2-A110-48B2-A376-E7A930CCC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0889"/>
            <a:ext cx="5547200" cy="471727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F8A2FD85-6583-420D-96AC-B6F44C4F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743" y="1644016"/>
            <a:ext cx="1511595" cy="223917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062A5DE-9839-4042-A21A-0C6AC5B56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681" y="1670711"/>
            <a:ext cx="1713700" cy="226532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3C6C1EE-1898-4D3E-AA3B-F8414511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064" y="3759528"/>
            <a:ext cx="2481072" cy="199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43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8F0876D-0605-4712-A24C-964585CEC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72640" y="3456486"/>
            <a:ext cx="9020256" cy="1066693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Tenorite" panose="00000500000000000000" pitchFamily="2" charset="0"/>
              </a:rPr>
              <a:t>Worldwide network, 3</a:t>
            </a:r>
            <a:r>
              <a:rPr lang="en-GB" sz="2000" baseline="30000" dirty="0">
                <a:solidFill>
                  <a:schemeClr val="bg1"/>
                </a:solidFill>
                <a:latin typeface="Tenorite" panose="00000500000000000000" pitchFamily="2" charset="0"/>
              </a:rPr>
              <a:t>rd</a:t>
            </a:r>
            <a:r>
              <a:rPr lang="en-GB" sz="2000" dirty="0">
                <a:solidFill>
                  <a:schemeClr val="bg1"/>
                </a:solidFill>
                <a:latin typeface="Tenorite" panose="00000500000000000000" pitchFamily="2" charset="0"/>
              </a:rPr>
              <a:t> Party approved product, Long standing engineering company, fully certified design, proven product</a:t>
            </a:r>
            <a:endParaRPr lang="en-GB" sz="2000" b="1" u="sng" dirty="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4F2BD5-3E0E-42E9-9860-1CE7B21C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104" y="2075952"/>
            <a:ext cx="10515600" cy="1325563"/>
          </a:xfrm>
        </p:spPr>
        <p:txBody>
          <a:bodyPr/>
          <a:lstStyle/>
          <a:p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norite" panose="00000500000000000000" pitchFamily="2" charset="0"/>
              </a:rPr>
              <a:t>Summary…</a:t>
            </a:r>
            <a:br>
              <a:rPr lang="en-US" sz="3600" b="1">
                <a:ln w="0"/>
                <a:solidFill>
                  <a:srgbClr val="027D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5893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F0C8-7E20-4D63-B1E0-E9227DDCF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6000" err="1"/>
              <a:t>Questions</a:t>
            </a:r>
            <a:endParaRPr lang="da-DK" sz="6000"/>
          </a:p>
        </p:txBody>
      </p:sp>
      <p:pic>
        <p:nvPicPr>
          <p:cNvPr id="5" name="Grafik 4" descr="Spørgsmålstegn med massiv udfyldning">
            <a:extLst>
              <a:ext uri="{FF2B5EF4-FFF2-40B4-BE49-F238E27FC236}">
                <a16:creationId xmlns:a16="http://schemas.microsoft.com/office/drawing/2014/main" id="{FC36CC5A-3D9C-0E41-AB9D-E0EAC98BB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7172" y="2283279"/>
            <a:ext cx="2857499" cy="28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60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0551A85E-D2C2-4330-8166-F81B2210C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511" y="2467355"/>
            <a:ext cx="6694714" cy="40981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EC08BA-6169-472D-8F01-97ADBA73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64" y="1558259"/>
            <a:ext cx="3983603" cy="2958149"/>
          </a:xfrm>
        </p:spPr>
        <p:txBody>
          <a:bodyPr/>
          <a:lstStyle/>
          <a:p>
            <a:r>
              <a:rPr lang="da-DK" dirty="0"/>
              <a:t>One cylinder bank</a:t>
            </a:r>
            <a:br>
              <a:rPr lang="da-DK" dirty="0"/>
            </a:br>
            <a:r>
              <a:rPr lang="da-DK" dirty="0"/>
              <a:t>-mulitiple zones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D9B8A6B-AE30-4263-913E-478355D9E11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34232" y="1247589"/>
            <a:ext cx="6176257" cy="3822133"/>
          </a:xfrm>
        </p:spPr>
        <p:txBody>
          <a:bodyPr>
            <a:noAutofit/>
          </a:bodyPr>
          <a:lstStyle/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buSzPct val="150000"/>
              <a:buNone/>
            </a:pPr>
            <a:r>
              <a:rPr lang="en-US" sz="3600" dirty="0">
                <a:ea typeface="+mj-ea"/>
                <a:cs typeface="+mj-cs"/>
              </a:rPr>
              <a:t>The ZSV zone valve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buSzPct val="150000"/>
              <a:buNone/>
            </a:pPr>
            <a:r>
              <a:rPr lang="en-US" sz="2000" dirty="0"/>
              <a:t>Less piping with our ZSV zone valve.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buSzPct val="150000"/>
              <a:buNone/>
            </a:pPr>
            <a:r>
              <a:rPr lang="en-US" sz="2000" dirty="0"/>
              <a:t>Easy to add on new zones later on.</a:t>
            </a:r>
          </a:p>
          <a:p>
            <a:pPr marL="0" indent="0" eaLnBrk="0" fontAlgn="base" hangingPunct="0">
              <a:lnSpc>
                <a:spcPct val="120000"/>
              </a:lnSpc>
              <a:spcBef>
                <a:spcPct val="0"/>
              </a:spcBef>
              <a:buSzPct val="150000"/>
              <a:buNone/>
            </a:pPr>
            <a:endParaRPr lang="en-US" sz="2000" dirty="0"/>
          </a:p>
        </p:txBody>
      </p:sp>
      <p:pic>
        <p:nvPicPr>
          <p:cNvPr id="5" name="Grafik 4" descr="Ild med massiv udfyldning">
            <a:extLst>
              <a:ext uri="{FF2B5EF4-FFF2-40B4-BE49-F238E27FC236}">
                <a16:creationId xmlns:a16="http://schemas.microsoft.com/office/drawing/2014/main" id="{A0B04BE1-271E-4CCA-96FC-628BB350D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511" y="3206580"/>
            <a:ext cx="1619075" cy="1619075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07154F4-AEBD-4A15-8EB9-EF1A7D91278E}"/>
              </a:ext>
            </a:extLst>
          </p:cNvPr>
          <p:cNvSpPr/>
          <p:nvPr/>
        </p:nvSpPr>
        <p:spPr>
          <a:xfrm>
            <a:off x="516465" y="5473194"/>
            <a:ext cx="2752994" cy="7770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600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1828529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243291A-65A8-49F5-BF52-67515CB00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09295" y="1232108"/>
            <a:ext cx="6844060" cy="4653005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  <a:latin typeface="Tenorite" panose="00000500000000000000" pitchFamily="2" charset="0"/>
              </a:rPr>
              <a:t>Bureau Veritas </a:t>
            </a:r>
            <a:r>
              <a:rPr lang="en-US" dirty="0">
                <a:solidFill>
                  <a:srgbClr val="7F7F7F"/>
                </a:solidFill>
                <a:latin typeface="Tenorite" panose="00000500000000000000" pitchFamily="2" charset="0"/>
              </a:rPr>
              <a:t>– Marine &amp; Offshore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CNBOP-PIB</a:t>
            </a:r>
            <a:r>
              <a:rPr lang="en-US" sz="1800" dirty="0">
                <a:solidFill>
                  <a:srgbClr val="7F7F7F"/>
                </a:solidFill>
                <a:latin typeface="Tenorite" panose="00000500000000000000" pitchFamily="2" charset="0"/>
              </a:rPr>
              <a:t>- Center for Scientific Research Protection, PL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FM Global </a:t>
            </a:r>
            <a:r>
              <a:rPr lang="en-US" dirty="0">
                <a:solidFill>
                  <a:srgbClr val="7F7F7F"/>
                </a:solidFill>
              </a:rPr>
              <a:t>- Factory Mutual Insurance Company, US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Intertek ISO </a:t>
            </a:r>
            <a:r>
              <a:rPr lang="en-US" dirty="0">
                <a:solidFill>
                  <a:srgbClr val="7F7F7F"/>
                </a:solidFill>
              </a:rPr>
              <a:t>9001:2015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Intertek ISO </a:t>
            </a:r>
            <a:r>
              <a:rPr lang="en-US" dirty="0">
                <a:solidFill>
                  <a:srgbClr val="7F7F7F"/>
                </a:solidFill>
              </a:rPr>
              <a:t>14001:2015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UL</a:t>
            </a:r>
            <a:r>
              <a:rPr lang="en-US" dirty="0">
                <a:solidFill>
                  <a:srgbClr val="7F7F7F"/>
                </a:solidFill>
              </a:rPr>
              <a:t>- Underwriters Laboratories Inc., US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ZÚS </a:t>
            </a:r>
            <a:r>
              <a:rPr lang="en-US" sz="1800" dirty="0">
                <a:solidFill>
                  <a:srgbClr val="7F7F7F"/>
                </a:solidFill>
                <a:latin typeface="Tenorite" panose="00000500000000000000" pitchFamily="2" charset="0"/>
              </a:rPr>
              <a:t>- Technical &amp; Test Institute for Construction Prague, CZ</a:t>
            </a:r>
            <a:endParaRPr lang="en-US" b="1" dirty="0">
              <a:solidFill>
                <a:srgbClr val="7F7F7F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DBI</a:t>
            </a:r>
            <a:r>
              <a:rPr lang="en-US" sz="1800" dirty="0">
                <a:solidFill>
                  <a:srgbClr val="7F7F7F"/>
                </a:solidFill>
                <a:latin typeface="Tenorite" panose="00000500000000000000" pitchFamily="2" charset="0"/>
              </a:rPr>
              <a:t>- Dansk Brand- </a:t>
            </a:r>
            <a:r>
              <a:rPr lang="en-US" sz="1800" dirty="0" err="1">
                <a:solidFill>
                  <a:srgbClr val="7F7F7F"/>
                </a:solidFill>
                <a:latin typeface="Tenorite" panose="00000500000000000000" pitchFamily="2" charset="0"/>
              </a:rPr>
              <a:t>og</a:t>
            </a:r>
            <a:r>
              <a:rPr lang="en-US" sz="1800" dirty="0">
                <a:solidFill>
                  <a:srgbClr val="7F7F7F"/>
                </a:solidFill>
                <a:latin typeface="Tenorite" panose="00000500000000000000" pitchFamily="2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Tenorite" panose="00000500000000000000" pitchFamily="2" charset="0"/>
              </a:rPr>
              <a:t>Sikringsteknisk</a:t>
            </a:r>
            <a:r>
              <a:rPr lang="en-US" sz="1800" dirty="0">
                <a:solidFill>
                  <a:srgbClr val="7F7F7F"/>
                </a:solidFill>
                <a:latin typeface="Tenorite" panose="00000500000000000000" pitchFamily="2" charset="0"/>
              </a:rPr>
              <a:t> </a:t>
            </a:r>
            <a:r>
              <a:rPr lang="en-US" sz="1800" dirty="0" err="1">
                <a:solidFill>
                  <a:srgbClr val="7F7F7F"/>
                </a:solidFill>
                <a:latin typeface="Tenorite" panose="00000500000000000000" pitchFamily="2" charset="0"/>
              </a:rPr>
              <a:t>Institut</a:t>
            </a:r>
            <a:r>
              <a:rPr lang="en-US" sz="1800" dirty="0">
                <a:solidFill>
                  <a:srgbClr val="7F7F7F"/>
                </a:solidFill>
                <a:latin typeface="Tenorite" panose="00000500000000000000" pitchFamily="2" charset="0"/>
              </a:rPr>
              <a:t>, DK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MARITIME NEW ZEALAND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ABS</a:t>
            </a:r>
            <a:r>
              <a:rPr lang="en-US" dirty="0">
                <a:solidFill>
                  <a:srgbClr val="7F7F7F"/>
                </a:solidFill>
              </a:rPr>
              <a:t> - American Bureau of Shipping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LPCB</a:t>
            </a:r>
            <a:r>
              <a:rPr lang="en-US" sz="1800" dirty="0">
                <a:solidFill>
                  <a:srgbClr val="7F7F7F"/>
                </a:solidFill>
                <a:latin typeface="Tenorite" panose="00000500000000000000" pitchFamily="2" charset="0"/>
              </a:rPr>
              <a:t> - Loss Prevention Certification Board, UK</a:t>
            </a:r>
            <a:endParaRPr lang="en-US" b="1" dirty="0">
              <a:solidFill>
                <a:srgbClr val="7F7F7F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CCC </a:t>
            </a:r>
            <a:r>
              <a:rPr lang="en-US" dirty="0">
                <a:solidFill>
                  <a:srgbClr val="7F7F7F"/>
                </a:solidFill>
              </a:rPr>
              <a:t>– Chinese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DNV-GL </a:t>
            </a:r>
            <a:r>
              <a:rPr lang="en-US" dirty="0">
                <a:solidFill>
                  <a:srgbClr val="7F7F7F"/>
                </a:solidFill>
              </a:rPr>
              <a:t>– QS certificate of assessment – EC (module D)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DNV-GL </a:t>
            </a:r>
            <a:r>
              <a:rPr lang="en-US" dirty="0">
                <a:solidFill>
                  <a:srgbClr val="7F7F7F"/>
                </a:solidFill>
              </a:rPr>
              <a:t>– EC type examination certificate (module B)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F7F7F"/>
                </a:solidFill>
              </a:rPr>
              <a:t>PESO </a:t>
            </a:r>
            <a:r>
              <a:rPr lang="en-US" dirty="0">
                <a:solidFill>
                  <a:srgbClr val="7F7F7F"/>
                </a:solidFill>
              </a:rPr>
              <a:t>- Indian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7F7F7F"/>
                </a:solidFill>
              </a:rPr>
              <a:t>VdS</a:t>
            </a:r>
            <a:r>
              <a:rPr lang="en-US" b="1" dirty="0">
                <a:solidFill>
                  <a:srgbClr val="7F7F7F"/>
                </a:solidFill>
              </a:rPr>
              <a:t> </a:t>
            </a:r>
            <a:r>
              <a:rPr lang="en-US" dirty="0">
                <a:solidFill>
                  <a:srgbClr val="7F7F7F"/>
                </a:solidFill>
              </a:rPr>
              <a:t>- German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B34A45F-D962-4850-958C-0D97EFEE5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err="1">
                <a:latin typeface="Tenorite" panose="00000500000000000000" pitchFamily="2" charset="0"/>
              </a:rPr>
              <a:t>Approvals</a:t>
            </a:r>
            <a:endParaRPr lang="da-DK">
              <a:latin typeface="Tenorite" panose="00000500000000000000" pitchFamily="2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A5000B2-2AC5-47A0-B2AB-EC5C738E0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737" y="5716162"/>
            <a:ext cx="4829175" cy="790575"/>
          </a:xfrm>
          <a:prstGeom prst="rect">
            <a:avLst/>
          </a:prstGeom>
        </p:spPr>
      </p:pic>
      <p:pic>
        <p:nvPicPr>
          <p:cNvPr id="11" name="Grafik 10" descr="Afkrydsning med massiv udfyldning">
            <a:extLst>
              <a:ext uri="{FF2B5EF4-FFF2-40B4-BE49-F238E27FC236}">
                <a16:creationId xmlns:a16="http://schemas.microsoft.com/office/drawing/2014/main" id="{C4C63BBA-FF5E-4B0C-B3EA-74733DB72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4653" y="3013788"/>
            <a:ext cx="2276668" cy="227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0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35DD2DE2-C336-47A4-B95C-ED566FF4DBCC}"/>
              </a:ext>
            </a:extLst>
          </p:cNvPr>
          <p:cNvSpPr txBox="1"/>
          <p:nvPr/>
        </p:nvSpPr>
        <p:spPr>
          <a:xfrm>
            <a:off x="2894823" y="5352903"/>
            <a:ext cx="640546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a-DK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 panose="00000500000000000000" pitchFamily="2" charset="0"/>
              </a:rPr>
              <a:t>Fire Eater Engineered Design 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18ABF24-B9E1-4658-B1DB-B61E0555C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630"/>
            <a:ext cx="4484429" cy="2002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D749F14-DBF0-4210-997F-F3C1C174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883" y="853630"/>
            <a:ext cx="4494404" cy="2002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3764C94-0DC9-4CB8-887C-67D795F0F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20" y="3183982"/>
            <a:ext cx="3456432" cy="1636777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6CFA96BB-9DEA-4B80-ACEE-62E809D5B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564" y="3183981"/>
            <a:ext cx="6668585" cy="163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80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A70D542B-22D6-4CFD-8705-9BF8D40C7880}"/>
              </a:ext>
            </a:extLst>
          </p:cNvPr>
          <p:cNvSpPr txBox="1"/>
          <p:nvPr/>
        </p:nvSpPr>
        <p:spPr>
          <a:xfrm>
            <a:off x="1493622" y="1044241"/>
            <a:ext cx="7947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>
                <a:solidFill>
                  <a:schemeClr val="accent1"/>
                </a:solidFill>
                <a:latin typeface="Tenorite" panose="00000500000000000000" pitchFamily="2" charset="0"/>
              </a:rPr>
              <a:t>Design </a:t>
            </a:r>
            <a:r>
              <a:rPr lang="da-DK" sz="3600" err="1">
                <a:solidFill>
                  <a:schemeClr val="accent1"/>
                </a:solidFill>
                <a:latin typeface="Tenorite" panose="00000500000000000000" pitchFamily="2" charset="0"/>
              </a:rPr>
              <a:t>Philosophy</a:t>
            </a:r>
            <a:r>
              <a:rPr lang="da-DK" sz="3600">
                <a:solidFill>
                  <a:schemeClr val="accent1"/>
                </a:solidFill>
                <a:latin typeface="Tenorite" panose="00000500000000000000" pitchFamily="2" charset="0"/>
              </a:rPr>
              <a:t> &amp; Project Approach</a:t>
            </a:r>
            <a:endParaRPr lang="da-DK">
              <a:solidFill>
                <a:schemeClr val="accent1"/>
              </a:solidFill>
            </a:endParaRPr>
          </a:p>
          <a:p>
            <a:endParaRPr lang="da-DK">
              <a:solidFill>
                <a:schemeClr val="bg1"/>
              </a:solidFill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A38215D1-85A8-4D7C-A617-B94B08286580}"/>
              </a:ext>
            </a:extLst>
          </p:cNvPr>
          <p:cNvSpPr txBox="1"/>
          <p:nvPr/>
        </p:nvSpPr>
        <p:spPr>
          <a:xfrm>
            <a:off x="2892490" y="2472612"/>
            <a:ext cx="8444204" cy="375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SzPct val="150000"/>
              <a:buBlip>
                <a:blip r:embed="rId2"/>
              </a:buBlip>
            </a:pPr>
            <a:r>
              <a:rPr lang="en-US" sz="2000" dirty="0">
                <a:latin typeface="Tenorite" panose="00000500000000000000" pitchFamily="2" charset="0"/>
              </a:rPr>
              <a:t> Over 50 years experience - Fire Eater (Manufacturer)</a:t>
            </a:r>
          </a:p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SzPct val="150000"/>
              <a:buBlip>
                <a:blip r:embed="rId2"/>
              </a:buBlip>
            </a:pPr>
            <a:r>
              <a:rPr lang="en-US" sz="2000" dirty="0">
                <a:latin typeface="Tenorite" panose="00000500000000000000" pitchFamily="2" charset="0"/>
              </a:rPr>
              <a:t> Full integration and co-operation with partner &amp; client</a:t>
            </a:r>
          </a:p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SzPct val="150000"/>
              <a:buBlip>
                <a:blip r:embed="rId2"/>
              </a:buBlip>
            </a:pPr>
            <a:r>
              <a:rPr lang="en-US" sz="2000" dirty="0">
                <a:latin typeface="Tenorite" panose="00000500000000000000" pitchFamily="2" charset="0"/>
              </a:rPr>
              <a:t> Flexible design approach</a:t>
            </a:r>
          </a:p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SzPct val="150000"/>
              <a:buBlip>
                <a:blip r:embed="rId2"/>
              </a:buBlip>
            </a:pPr>
            <a:r>
              <a:rPr lang="en-US" sz="2000" dirty="0">
                <a:latin typeface="Tenorite" panose="00000500000000000000" pitchFamily="2" charset="0"/>
              </a:rPr>
              <a:t> Designed to EN,NFPA and local codes where applicable</a:t>
            </a:r>
          </a:p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SzPct val="150000"/>
              <a:buBlip>
                <a:blip r:embed="rId2"/>
              </a:buBlip>
            </a:pPr>
            <a:r>
              <a:rPr lang="en-US" sz="2000" dirty="0">
                <a:latin typeface="Tenorite" panose="00000500000000000000" pitchFamily="2" charset="0"/>
              </a:rPr>
              <a:t> Dedicated  Fire Eater IMT software for calculating design (No 3rd Party)</a:t>
            </a:r>
          </a:p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SzPct val="150000"/>
              <a:buBlip>
                <a:blip r:embed="rId2"/>
              </a:buBlip>
            </a:pPr>
            <a:r>
              <a:rPr lang="en-US" sz="2000" dirty="0">
                <a:latin typeface="Tenorite" panose="00000500000000000000" pitchFamily="2" charset="0"/>
              </a:rPr>
              <a:t> Only software on Market to allow for High Pressure Main Pipework    calculations</a:t>
            </a:r>
          </a:p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SzPct val="150000"/>
              <a:buBlip>
                <a:blip r:embed="rId2"/>
              </a:buBlip>
            </a:pPr>
            <a:r>
              <a:rPr lang="en-US" sz="2000" dirty="0">
                <a:latin typeface="Tenorite" panose="00000500000000000000" pitchFamily="2" charset="0"/>
              </a:rPr>
              <a:t> Reduction in High Pressure Main Pipe using IMT.</a:t>
            </a:r>
          </a:p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SzPct val="150000"/>
              <a:buBlip>
                <a:blip r:embed="rId2"/>
              </a:buBlip>
            </a:pPr>
            <a:r>
              <a:rPr lang="en-US" sz="2000" dirty="0">
                <a:latin typeface="Tenorite" panose="00000500000000000000" pitchFamily="2" charset="0"/>
              </a:rPr>
              <a:t> Reduction in expensive valves and wiring – no “dead legs” on HPM.</a:t>
            </a:r>
          </a:p>
          <a:p>
            <a:pPr marL="285750" indent="-285750" eaLnBrk="0" fontAlgn="base" hangingPunct="0">
              <a:lnSpc>
                <a:spcPct val="120000"/>
              </a:lnSpc>
              <a:spcBef>
                <a:spcPct val="0"/>
              </a:spcBef>
              <a:buClr>
                <a:schemeClr val="accent1"/>
              </a:buClr>
              <a:buSzPct val="150000"/>
              <a:buBlip>
                <a:blip r:embed="rId2"/>
              </a:buBlip>
            </a:pPr>
            <a:r>
              <a:rPr lang="en-US" sz="2000" dirty="0">
                <a:latin typeface="Tenorite" panose="00000500000000000000" pitchFamily="2" charset="0"/>
              </a:rPr>
              <a:t> 3D or 2D AutoCAD designs.</a:t>
            </a:r>
            <a:endParaRPr lang="da-DK" sz="2000" dirty="0">
              <a:latin typeface="Tenorite" panose="00000500000000000000" pitchFamily="2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7A11A4A-60A6-46D9-A9D7-EF33E16D0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4221" y="1250153"/>
            <a:ext cx="3588882" cy="62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9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18047-199A-4823-8CF5-EF724548A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92" y="662155"/>
            <a:ext cx="10515600" cy="1325563"/>
          </a:xfrm>
        </p:spPr>
        <p:txBody>
          <a:bodyPr/>
          <a:lstStyle/>
          <a:p>
            <a:r>
              <a:rPr lang="da-DK" err="1">
                <a:solidFill>
                  <a:schemeClr val="accent1"/>
                </a:solidFill>
              </a:rPr>
              <a:t>Example</a:t>
            </a:r>
            <a:r>
              <a:rPr lang="da-DK">
                <a:solidFill>
                  <a:schemeClr val="accent1"/>
                </a:solidFill>
              </a:rPr>
              <a:t> of 3D </a:t>
            </a:r>
            <a:r>
              <a:rPr lang="da-DK" err="1">
                <a:solidFill>
                  <a:schemeClr val="accent1"/>
                </a:solidFill>
              </a:rPr>
              <a:t>modelling</a:t>
            </a:r>
            <a:endParaRPr lang="da-DK">
              <a:solidFill>
                <a:schemeClr val="accent1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D225136-B13E-47B3-8E64-F49C57CDE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353D82D0-5912-4DB1-B6EF-F3CA3573D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09" y="1847850"/>
            <a:ext cx="5398476" cy="4329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FFCE470-E09C-44C0-A5AD-13149518D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762" y="1847850"/>
            <a:ext cx="4908531" cy="4329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950C2353-15ED-48A5-8A7A-F2FA8E0D2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723" y="1611494"/>
            <a:ext cx="2593401" cy="468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77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7759559-EB28-4839-9F5C-8FA63F112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8F9CF4F-4F7C-40FF-B488-25CCE04D0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7325"/>
            <a:ext cx="10515600" cy="1325563"/>
          </a:xfrm>
        </p:spPr>
        <p:txBody>
          <a:bodyPr/>
          <a:lstStyle/>
          <a:p>
            <a:r>
              <a:rPr lang="en-IE">
                <a:solidFill>
                  <a:schemeClr val="accent1"/>
                </a:solidFill>
                <a:latin typeface="Tenorite" panose="00000500000000000000" pitchFamily="2" charset="0"/>
              </a:rPr>
              <a:t>Example of 3D Modelling Cont’d</a:t>
            </a:r>
            <a:endParaRPr lang="da-DK">
              <a:solidFill>
                <a:schemeClr val="accent1"/>
              </a:solidFill>
              <a:latin typeface="Tenorite" panose="00000500000000000000" pitchFamily="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509569-52E0-44AC-9E0F-390904B1D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825625"/>
            <a:ext cx="5971564" cy="4205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5FF7D1-C7F8-4D69-A136-A4F88277F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260" y="1825625"/>
            <a:ext cx="4671305" cy="4205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8078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ire Eater">
  <a:themeElements>
    <a:clrScheme name="Fire Eater">
      <a:dk1>
        <a:srgbClr val="334B57"/>
      </a:dk1>
      <a:lt1>
        <a:srgbClr val="FFFFFF"/>
      </a:lt1>
      <a:dk2>
        <a:srgbClr val="ED7E0D"/>
      </a:dk2>
      <a:lt2>
        <a:srgbClr val="FFFFFF"/>
      </a:lt2>
      <a:accent1>
        <a:srgbClr val="156170"/>
      </a:accent1>
      <a:accent2>
        <a:srgbClr val="ED7E21"/>
      </a:accent2>
      <a:accent3>
        <a:srgbClr val="B9B5A4"/>
      </a:accent3>
      <a:accent4>
        <a:srgbClr val="147384"/>
      </a:accent4>
      <a:accent5>
        <a:srgbClr val="334B57"/>
      </a:accent5>
      <a:accent6>
        <a:srgbClr val="147384"/>
      </a:accent6>
      <a:hlink>
        <a:srgbClr val="147384"/>
      </a:hlink>
      <a:folHlink>
        <a:srgbClr val="334B5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- bestyrelseslokal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F42BE0BECF3746B925B888F7B64812" ma:contentTypeVersion="15" ma:contentTypeDescription="Opret et nyt dokument." ma:contentTypeScope="" ma:versionID="11cbf5726802e942a746a13a6afb299a">
  <xsd:schema xmlns:xsd="http://www.w3.org/2001/XMLSchema" xmlns:xs="http://www.w3.org/2001/XMLSchema" xmlns:p="http://schemas.microsoft.com/office/2006/metadata/properties" xmlns:ns2="8efbd17f-b70b-4f21-9311-fc60370be6fe" xmlns:ns3="dc5a5335-ec51-4845-80f2-e4ab2690a992" targetNamespace="http://schemas.microsoft.com/office/2006/metadata/properties" ma:root="true" ma:fieldsID="e882ccbf9ef7979389205d5502821d90" ns2:_="" ns3:_="">
    <xsd:import namespace="8efbd17f-b70b-4f21-9311-fc60370be6fe"/>
    <xsd:import namespace="dc5a5335-ec51-4845-80f2-e4ab2690a99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fbd17f-b70b-4f21-9311-fc60370be6f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ærdi for dokument-id" ma:description="Værdien af det dokument-id, der er tildelt dette element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0" nillable="true" ma:displayName="Taxonomy Catch All Column" ma:hidden="true" ma:list="{f6f7d82b-ff19-4be8-86ff-7045a1036cf9}" ma:internalName="TaxCatchAll" ma:showField="CatchAllData" ma:web="8efbd17f-b70b-4f21-9311-fc60370be6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5a5335-ec51-4845-80f2-e4ab2690a9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ledmærker" ma:readOnly="false" ma:fieldId="{5cf76f15-5ced-4ddc-b409-7134ff3c332f}" ma:taxonomyMulti="true" ma:sspId="b2f9cc20-2ec7-45c5-a3fb-c9eb964400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5a5335-ec51-4845-80f2-e4ab2690a992">
      <Terms xmlns="http://schemas.microsoft.com/office/infopath/2007/PartnerControls"/>
    </lcf76f155ced4ddcb4097134ff3c332f>
    <TaxCatchAll xmlns="8efbd17f-b70b-4f21-9311-fc60370be6fe" xsi:nil="true"/>
    <_dlc_DocId xmlns="8efbd17f-b70b-4f21-9311-fc60370be6fe">XK2EZMJDRTK2-1636112891-57943</_dlc_DocId>
    <_dlc_DocIdUrl xmlns="8efbd17f-b70b-4f21-9311-fc60370be6fe">
      <Url>https://fireeaterdk.sharepoint.com/sites/Marketing_share/_layouts/15/DocIdRedir.aspx?ID=XK2EZMJDRTK2-1636112891-57943</Url>
      <Description>XK2EZMJDRTK2-1636112891-57943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B678A3D-1559-49A3-BF08-4E189901502F}"/>
</file>

<file path=customXml/itemProps2.xml><?xml version="1.0" encoding="utf-8"?>
<ds:datastoreItem xmlns:ds="http://schemas.openxmlformats.org/officeDocument/2006/customXml" ds:itemID="{C62126BA-C015-436B-932C-9659BF932A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917A6B-A944-4D01-B2A6-3A7729DA767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6A53344A-D49F-49B6-ABE1-0E864B3A236B}"/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1154</Words>
  <Application>Microsoft Office PowerPoint</Application>
  <PresentationFormat>Widescreen</PresentationFormat>
  <Paragraphs>190</Paragraphs>
  <Slides>33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MingLiU_HKSCS</vt:lpstr>
      <vt:lpstr>宋体</vt:lpstr>
      <vt:lpstr>Arial</vt:lpstr>
      <vt:lpstr>Calibri</vt:lpstr>
      <vt:lpstr>Symbol</vt:lpstr>
      <vt:lpstr>Tenorite</vt:lpstr>
      <vt:lpstr>Times New Roman</vt:lpstr>
      <vt:lpstr>Trebuchet MS</vt:lpstr>
      <vt:lpstr>Wingdings</vt:lpstr>
      <vt:lpstr>Wingdings 3</vt:lpstr>
      <vt:lpstr>Fire Eater</vt:lpstr>
      <vt:lpstr>Designer Drawing</vt:lpstr>
      <vt:lpstr>PowerPoint Presentation</vt:lpstr>
      <vt:lpstr>Stand Alone - a single system</vt:lpstr>
      <vt:lpstr>PowerPoint Presentation</vt:lpstr>
      <vt:lpstr>One cylinder bank -mulitiple zones </vt:lpstr>
      <vt:lpstr>Approvals</vt:lpstr>
      <vt:lpstr>PowerPoint Presentation</vt:lpstr>
      <vt:lpstr>PowerPoint Presentation</vt:lpstr>
      <vt:lpstr>Example of 3D modelling</vt:lpstr>
      <vt:lpstr>Example of 3D Modelling Cont’d</vt:lpstr>
      <vt:lpstr>Products</vt:lpstr>
      <vt:lpstr>Electronic quality program </vt:lpstr>
      <vt:lpstr>Cylinders </vt:lpstr>
      <vt:lpstr>Cylinders</vt:lpstr>
      <vt:lpstr>Hand Wheel Valves</vt:lpstr>
      <vt:lpstr>PowerPoint Presentation</vt:lpstr>
      <vt:lpstr>PowerPoint Presentation</vt:lpstr>
      <vt:lpstr>Activation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Solution FSN Nozzle Silence</vt:lpstr>
      <vt:lpstr>FSN Nozzle </vt:lpstr>
      <vt:lpstr>PowerPoint Presentation</vt:lpstr>
      <vt:lpstr>Summary… 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er specialister i Business Central løsninger  bygget på standard og forhandleruafhængige apps</dc:title>
  <dc:creator>Henriette Torngaard</dc:creator>
  <cp:lastModifiedBy>Lis Søderholm</cp:lastModifiedBy>
  <cp:revision>91</cp:revision>
  <dcterms:created xsi:type="dcterms:W3CDTF">2020-11-24T10:00:40Z</dcterms:created>
  <dcterms:modified xsi:type="dcterms:W3CDTF">2025-02-17T14:04:43Z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0x010100CBF42BE0BECF3746B925B888F7B64812</vt:lpwstr>
  </property>
  <property fmtid="{D5CDD505-2E9C-101B-9397-08002B2CF9AE}" pid="3" name="_dlc_DocIdItemGuid">
    <vt:lpwstr>d20bd351-b934-4e8f-a4ef-8c7b8d743db0</vt:lpwstr>
  </property>
</Properties>
</file>